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40" r:id="rId1"/>
  </p:sldMasterIdLst>
  <p:notesMasterIdLst>
    <p:notesMasterId r:id="rId18"/>
  </p:notesMasterIdLst>
  <p:sldIdLst>
    <p:sldId id="394" r:id="rId2"/>
    <p:sldId id="380" r:id="rId3"/>
    <p:sldId id="395" r:id="rId4"/>
    <p:sldId id="382" r:id="rId5"/>
    <p:sldId id="342" r:id="rId6"/>
    <p:sldId id="347" r:id="rId7"/>
    <p:sldId id="387" r:id="rId8"/>
    <p:sldId id="389" r:id="rId9"/>
    <p:sldId id="393" r:id="rId10"/>
    <p:sldId id="371" r:id="rId11"/>
    <p:sldId id="392" r:id="rId12"/>
    <p:sldId id="391" r:id="rId13"/>
    <p:sldId id="372" r:id="rId14"/>
    <p:sldId id="353" r:id="rId15"/>
    <p:sldId id="377" r:id="rId16"/>
    <p:sldId id="365"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62E"/>
    <a:srgbClr val="0000CC"/>
    <a:srgbClr val="FF0000"/>
    <a:srgbClr val="FF33CC"/>
    <a:srgbClr val="861108"/>
    <a:srgbClr val="000000"/>
    <a:srgbClr val="00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86462" autoAdjust="0"/>
  </p:normalViewPr>
  <p:slideViewPr>
    <p:cSldViewPr>
      <p:cViewPr>
        <p:scale>
          <a:sx n="68" d="100"/>
          <a:sy n="68" d="100"/>
        </p:scale>
        <p:origin x="-153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p:scale>
          <a:sx n="33" d="100"/>
          <a:sy n="33" d="100"/>
        </p:scale>
        <p:origin x="-15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nTime" pitchFamily="34"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nTime" pitchFamily="34"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nTime"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nTime" pitchFamily="34" charset="0"/>
              </a:defRPr>
            </a:lvl1pPr>
          </a:lstStyle>
          <a:p>
            <a:pPr>
              <a:defRPr/>
            </a:pPr>
            <a:fld id="{299CEB73-6E0E-4F8B-9B1B-292DCEC6B409}" type="slidenum">
              <a:rPr lang="en-US"/>
              <a:pPr>
                <a:defRPr/>
              </a:pPr>
              <a:t>‹#›</a:t>
            </a:fld>
            <a:endParaRPr lang="en-US"/>
          </a:p>
        </p:txBody>
      </p:sp>
    </p:spTree>
    <p:extLst>
      <p:ext uri="{BB962C8B-B14F-4D97-AF65-F5344CB8AC3E}">
        <p14:creationId xmlns:p14="http://schemas.microsoft.com/office/powerpoint/2010/main" val="267225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E4039F0-2F39-46FA-A16E-19A5C901452A}" type="slidenum">
              <a:rPr lang="en-US" altLang="en-US" smtClean="0">
                <a:cs typeface="Arial" pitchFamily="34" charset="0"/>
              </a:rPr>
              <a:pPr/>
              <a:t>2</a:t>
            </a:fld>
            <a:endParaRPr lang="en-US" altLang="en-US" smtClean="0">
              <a:cs typeface="Arial" pitchFamily="34" charset="0"/>
            </a:endParaRPr>
          </a:p>
        </p:txBody>
      </p:sp>
      <p:sp>
        <p:nvSpPr>
          <p:cNvPr id="1843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085F750-636E-4240-B002-AC1D5FB3DBE4}" type="slidenum">
              <a:rPr lang="en-US" altLang="en-US" sz="1200">
                <a:latin typeface=".VnTime" pitchFamily="34" charset="0"/>
              </a:rPr>
              <a:pPr algn="r"/>
              <a:t>2</a:t>
            </a:fld>
            <a:endParaRPr lang="en-US" altLang="en-US" sz="1200">
              <a:latin typeface=".VnTime" pitchFamily="34"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xfrm>
            <a:off x="685800" y="4343400"/>
            <a:ext cx="5486400" cy="4114800"/>
          </a:xfrm>
          <a:no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18F2225-4AE2-4966-86DA-531E3A2C0E44}" type="slidenum">
              <a:rPr lang="en-US" altLang="en-US" smtClean="0">
                <a:cs typeface="Arial" pitchFamily="34" charset="0"/>
              </a:rPr>
              <a:pPr/>
              <a:t>4</a:t>
            </a:fld>
            <a:endParaRPr lang="en-US" altLang="en-US" smtClean="0">
              <a:cs typeface="Arial" pitchFamily="34" charset="0"/>
            </a:endParaRPr>
          </a:p>
        </p:txBody>
      </p:sp>
      <p:sp>
        <p:nvSpPr>
          <p:cNvPr id="1945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3C4F9DA-F2D8-4CAE-B19A-018741E5661F}" type="slidenum">
              <a:rPr lang="en-US" altLang="en-US" sz="1200">
                <a:latin typeface=".VnTime" pitchFamily="34" charset="0"/>
              </a:rPr>
              <a:pPr algn="r"/>
              <a:t>4</a:t>
            </a:fld>
            <a:endParaRPr lang="en-US" altLang="en-US" sz="1200">
              <a:latin typeface=".VnTime" pitchFamily="34"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xfrm>
            <a:off x="685800" y="4343400"/>
            <a:ext cx="5486400" cy="4114800"/>
          </a:xfrm>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p>
            <a:fld id="{E4568D52-C374-4AF7-96C1-82F2FC74FA0B}" type="slidenum">
              <a:rPr lang="en-US" altLang="en-US" smtClean="0"/>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altLang="en-US" smtClean="0"/>
          </a:p>
        </p:txBody>
      </p:sp>
      <p:sp>
        <p:nvSpPr>
          <p:cNvPr id="21508" name="Slide Number Placeholder 3"/>
          <p:cNvSpPr>
            <a:spLocks noGrp="1"/>
          </p:cNvSpPr>
          <p:nvPr>
            <p:ph type="sldNum" sz="quarter" idx="5"/>
          </p:nvPr>
        </p:nvSpPr>
        <p:spPr>
          <a:noFill/>
        </p:spPr>
        <p:txBody>
          <a:bodyPr/>
          <a:lstStyle/>
          <a:p>
            <a:fld id="{D522AF22-782C-4FB3-8F23-8DE2562FF61C}" type="slidenum">
              <a:rPr lang="en-US" altLang="en-US" smtClean="0"/>
              <a:pPr/>
              <a:t>10</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tLang="en-US" smtClean="0"/>
          </a:p>
        </p:txBody>
      </p:sp>
      <p:sp>
        <p:nvSpPr>
          <p:cNvPr id="22532" name="Slide Number Placeholder 3"/>
          <p:cNvSpPr>
            <a:spLocks noGrp="1"/>
          </p:cNvSpPr>
          <p:nvPr>
            <p:ph type="sldNum" sz="quarter" idx="5"/>
          </p:nvPr>
        </p:nvSpPr>
        <p:spPr>
          <a:noFill/>
        </p:spPr>
        <p:txBody>
          <a:bodyPr/>
          <a:lstStyle/>
          <a:p>
            <a:fld id="{2F0C955D-B237-4622-A75C-CE44F68F2355}" type="slidenum">
              <a:rPr lang="en-US" altLang="en-US" smtClean="0"/>
              <a:pPr/>
              <a:t>16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E01074-D0AF-47DC-9B61-0166AC8823C1}" type="slidenum">
              <a:rPr lang="en-US"/>
              <a:pPr>
                <a:defRPr/>
              </a:pPr>
              <a:t>‹#›</a:t>
            </a:fld>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E3BBD4-7E54-43DE-9C6B-9769C5EDC847}" type="slidenum">
              <a:rPr lang="en-US"/>
              <a:pPr>
                <a:defRPr/>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484537-D4C5-4042-9F9A-41C86E4E4A22}" type="slidenum">
              <a:rPr lang="en-US"/>
              <a:pPr>
                <a:defRPr/>
              </a:pPr>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C3C762-0D80-40D6-B343-29A8BFA9CFE8}" type="slidenum">
              <a:rPr lang="en-US"/>
              <a:pPr>
                <a:defRPr/>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DA92BE-FE33-4131-941E-579A03D3C42F}" type="slidenum">
              <a:rPr lang="en-US"/>
              <a:pPr>
                <a:defRPr/>
              </a:pPr>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5E3B58-EC1B-4086-AA02-2B2B1CC67056}" type="slidenum">
              <a:rPr lang="en-US"/>
              <a:pPr>
                <a:defRPr/>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A30820-8DEC-4406-9769-03F267B17BF9}" type="slidenum">
              <a:rPr lang="en-US"/>
              <a:pPr>
                <a:defRPr/>
              </a:pPr>
              <a:t>‹#›</a:t>
            </a:fld>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F24718-1992-485F-ADA0-E89984C1EB4F}" type="slidenum">
              <a:rPr lang="en-US"/>
              <a:pPr>
                <a:defRPr/>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74BE17-B088-4EAF-A8D1-1EE7DD9DC78C}" type="slidenum">
              <a:rPr lang="en-US"/>
              <a:pPr>
                <a:defRPr/>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C07B44-987E-47E3-9595-B928964F0319}" type="slidenum">
              <a:rPr lang="en-US"/>
              <a:pPr>
                <a:defRPr/>
              </a:pPr>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8630F5-AD6B-45C2-A7B9-744F71A7736D}" type="slidenum">
              <a:rPr lang="en-US"/>
              <a:pPr>
                <a:defRPr/>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6548FDB-2A0E-459C-95A8-68070D2C9D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spd="slow">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5"/>
          <p:cNvSpPr txBox="1">
            <a:spLocks noChangeArrowheads="1" noChangeShapeType="1" noTextEdit="1"/>
          </p:cNvSpPr>
          <p:nvPr/>
        </p:nvSpPr>
        <p:spPr bwMode="auto">
          <a:xfrm>
            <a:off x="457200" y="274638"/>
            <a:ext cx="7543800" cy="1020762"/>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uLnTx/>
                <a:uFillTx/>
                <a:latin typeface="Times New Roman"/>
                <a:ea typeface="+mj-ea"/>
                <a:cs typeface="Times New Roman"/>
              </a:rPr>
              <a:t>TRƯỜNG TIỂU HỌC </a:t>
            </a:r>
            <a:r>
              <a:rPr kumimoji="0" lang="en-US" sz="3600" b="1" i="0" u="none" strike="noStrike" kern="10" cap="none" spc="0" normalizeH="0" baseline="0" noProof="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uLnTx/>
                <a:uFillTx/>
                <a:latin typeface="Times New Roman"/>
                <a:ea typeface="+mj-ea"/>
                <a:cs typeface="Times New Roman"/>
              </a:rPr>
              <a:t>ÁI MỘ A</a:t>
            </a:r>
            <a:endParaRPr kumimoji="0" lang="en-US" sz="3600" b="1" i="0" u="none" strike="noStrike" kern="10" cap="none" spc="0" normalizeH="0" baseline="0" noProof="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uLnTx/>
              <a:uFillTx/>
              <a:latin typeface="Times New Roman"/>
              <a:ea typeface="+mj-ea"/>
              <a:cs typeface="Times New Roman"/>
            </a:endParaRPr>
          </a:p>
        </p:txBody>
      </p:sp>
      <p:sp>
        <p:nvSpPr>
          <p:cNvPr id="3" name="WordArt 14"/>
          <p:cNvSpPr txBox="1">
            <a:spLocks noChangeArrowheads="1" noChangeShapeType="1" noTextEdit="1"/>
          </p:cNvSpPr>
          <p:nvPr/>
        </p:nvSpPr>
        <p:spPr bwMode="auto">
          <a:xfrm>
            <a:off x="1219200" y="1600201"/>
            <a:ext cx="6705600" cy="1600199"/>
          </a:xfrm>
          <a:prstGeom prst="rect">
            <a:avLst/>
          </a:prstGeom>
        </p:spPr>
        <p:txBody>
          <a:bodyPr wrap="none" numCol="1"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3600" b="1" i="0" u="none" strike="noStrike" kern="1200" cap="none" spc="0" normalizeH="0" baseline="0" noProof="0" smtClean="0">
                <a:ln w="9525">
                  <a:noFill/>
                  <a:round/>
                  <a:headEnd/>
                  <a:tailEnd/>
                </a:ln>
                <a:solidFill>
                  <a:srgbClr val="FF0000"/>
                </a:solidFill>
                <a:effectLst/>
                <a:uLnTx/>
                <a:uFillTx/>
                <a:latin typeface="Times New Roman"/>
                <a:ea typeface="+mn-ea"/>
                <a:cs typeface="Times New Roman"/>
              </a:rPr>
              <a:t>TỰ NHIÊN XÃ HỘI- LỚP 3</a:t>
            </a:r>
            <a:endParaRPr kumimoji="0" lang="en-US" sz="3600" b="1" i="0" u="none" strike="noStrike" kern="1200" cap="none" spc="0" normalizeH="0" baseline="0" noProof="0" dirty="0">
              <a:ln w="9525">
                <a:noFill/>
                <a:round/>
                <a:headEnd/>
                <a:tailEnd/>
              </a:ln>
              <a:solidFill>
                <a:srgbClr val="FF0000"/>
              </a:solidFill>
              <a:effectLst/>
              <a:uLnTx/>
              <a:uFillTx/>
              <a:latin typeface="Times New Roman"/>
              <a:ea typeface="+mn-ea"/>
              <a:cs typeface="Times New Roman"/>
            </a:endParaRPr>
          </a:p>
        </p:txBody>
      </p:sp>
      <p:sp>
        <p:nvSpPr>
          <p:cNvPr id="4" name="WordArt 8"/>
          <p:cNvSpPr>
            <a:spLocks noChangeArrowheads="1" noChangeShapeType="1" noTextEdit="1"/>
          </p:cNvSpPr>
          <p:nvPr/>
        </p:nvSpPr>
        <p:spPr bwMode="auto">
          <a:xfrm>
            <a:off x="304800" y="3429000"/>
            <a:ext cx="8305800" cy="21336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800000"/>
                </a:solidFill>
                <a:effectLst>
                  <a:outerShdw dist="45791" dir="2021404" algn="ctr" rotWithShape="0">
                    <a:srgbClr val="B2B2B2">
                      <a:alpha val="79999"/>
                    </a:srgbClr>
                  </a:outerShdw>
                </a:effectLst>
                <a:latin typeface="Times New Roman"/>
                <a:cs typeface="Times New Roman"/>
              </a:rPr>
              <a:t>Bài</a:t>
            </a:r>
            <a:r>
              <a:rPr lang="en-US" sz="3600" b="1" kern="10" dirty="0" smtClean="0">
                <a:ln w="9525">
                  <a:solidFill>
                    <a:srgbClr val="FF0000"/>
                  </a:solidFill>
                  <a:round/>
                  <a:headEnd/>
                  <a:tailEnd/>
                </a:ln>
                <a:solidFill>
                  <a:srgbClr val="800000"/>
                </a:solidFill>
                <a:effectLst>
                  <a:outerShdw dist="45791" dir="2021404" algn="ctr" rotWithShape="0">
                    <a:srgbClr val="B2B2B2">
                      <a:alpha val="79999"/>
                    </a:srgbClr>
                  </a:outerShdw>
                </a:effectLst>
                <a:latin typeface="Times New Roman"/>
                <a:cs typeface="Times New Roman"/>
              </a:rPr>
              <a:t> 8: VỆ SINH CƠ QUAN TUẦN HOÀN  </a:t>
            </a:r>
            <a:endParaRPr lang="en-US" sz="3600" b="1" kern="10" dirty="0">
              <a:ln w="9525">
                <a:solidFill>
                  <a:srgbClr val="FF0000"/>
                </a:solidFill>
                <a:round/>
                <a:headEnd/>
                <a:tailEnd/>
              </a:ln>
              <a:solidFill>
                <a:srgbClr val="800000"/>
              </a:solidFill>
              <a:effectLst>
                <a:outerShdw dist="45791" dir="2021404" algn="ctr" rotWithShape="0">
                  <a:srgbClr val="B2B2B2">
                    <a:alpha val="79999"/>
                  </a:srgbClr>
                </a:outerShdw>
              </a:effectLst>
              <a:latin typeface="Times New Roman"/>
              <a:cs typeface="Times New Roman"/>
            </a:endParaRPr>
          </a:p>
        </p:txBody>
      </p:sp>
      <p:sp>
        <p:nvSpPr>
          <p:cNvPr id="5" name="TextBox 4"/>
          <p:cNvSpPr txBox="1"/>
          <p:nvPr/>
        </p:nvSpPr>
        <p:spPr>
          <a:xfrm>
            <a:off x="7162800" y="6019800"/>
            <a:ext cx="1760418" cy="646331"/>
          </a:xfrm>
          <a:prstGeom prst="rect">
            <a:avLst/>
          </a:prstGeom>
          <a:noFill/>
        </p:spPr>
        <p:txBody>
          <a:bodyPr wrap="none" rtlCol="0">
            <a:spAutoFit/>
          </a:bodyPr>
          <a:lstStyle/>
          <a:p>
            <a:r>
              <a:rPr lang="en-US" sz="3600" b="1" dirty="0" err="1" smtClean="0"/>
              <a:t>Tuần</a:t>
            </a:r>
            <a:r>
              <a:rPr lang="en-US" sz="3600" b="1" dirty="0" smtClean="0"/>
              <a:t> 4</a:t>
            </a:r>
            <a:endParaRPr lang="vi-VN" sz="3600" b="1" dirty="0"/>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1524000" y="0"/>
            <a:ext cx="6096000" cy="523875"/>
          </a:xfrm>
          <a:prstGeom prst="rect">
            <a:avLst/>
          </a:prstGeom>
          <a:noFill/>
          <a:ln w="9525">
            <a:noFill/>
            <a:miter lim="800000"/>
            <a:headEnd/>
            <a:tailEnd/>
          </a:ln>
        </p:spPr>
        <p:txBody>
          <a:bodyPr>
            <a:spAutoFit/>
          </a:bodyPr>
          <a:lstStyle/>
          <a:p>
            <a:r>
              <a:rPr lang="en-US" altLang="en-US" sz="2800" b="1" i="1" u="sng">
                <a:latin typeface="Times New Roman" pitchFamily="18" charset="0"/>
                <a:cs typeface="Times New Roman" pitchFamily="18" charset="0"/>
              </a:rPr>
              <a:t>NHỮNG HOẠT ĐỘNG NÊN LÀM</a:t>
            </a:r>
          </a:p>
        </p:txBody>
      </p:sp>
      <p:pic>
        <p:nvPicPr>
          <p:cNvPr id="20483" name="Picture 4" descr="IMAGE0003"/>
          <p:cNvPicPr>
            <a:picLocks noGrp="1" noChangeAspect="1" noChangeArrowheads="1"/>
          </p:cNvPicPr>
          <p:nvPr>
            <p:ph idx="1"/>
          </p:nvPr>
        </p:nvPicPr>
        <p:blipFill>
          <a:blip r:embed="rId3"/>
          <a:srcRect/>
          <a:stretch>
            <a:fillRect/>
          </a:stretch>
        </p:blipFill>
        <p:spPr>
          <a:xfrm>
            <a:off x="0" y="457200"/>
            <a:ext cx="9144000" cy="6400800"/>
          </a:xfrm>
          <a:noFill/>
        </p:spPr>
      </p:pic>
      <p:pic>
        <p:nvPicPr>
          <p:cNvPr id="4" name="Picture 4" descr="IMAGE0004"/>
          <p:cNvPicPr>
            <a:picLocks noChangeAspect="1" noChangeArrowheads="1"/>
          </p:cNvPicPr>
          <p:nvPr/>
        </p:nvPicPr>
        <p:blipFill>
          <a:blip r:embed="rId4"/>
          <a:srcRect/>
          <a:stretch>
            <a:fillRect/>
          </a:stretch>
        </p:blipFill>
        <p:spPr bwMode="auto">
          <a:xfrm>
            <a:off x="0" y="533400"/>
            <a:ext cx="9144000" cy="6324600"/>
          </a:xfrm>
          <a:prstGeom prst="rect">
            <a:avLst/>
          </a:prstGeom>
          <a:noFill/>
          <a:ln w="9525">
            <a:noFill/>
            <a:miter lim="800000"/>
            <a:headEnd/>
            <a:tailEnd/>
          </a:ln>
        </p:spPr>
      </p:pic>
      <p:pic>
        <p:nvPicPr>
          <p:cNvPr id="5" name="Picture 4" descr="IMAGE0006"/>
          <p:cNvPicPr>
            <a:picLocks noChangeAspect="1" noChangeArrowheads="1"/>
          </p:cNvPicPr>
          <p:nvPr/>
        </p:nvPicPr>
        <p:blipFill>
          <a:blip r:embed="rId5"/>
          <a:srcRect/>
          <a:stretch>
            <a:fillRect/>
          </a:stretch>
        </p:blipFill>
        <p:spPr bwMode="auto">
          <a:xfrm>
            <a:off x="0" y="457200"/>
            <a:ext cx="9144000" cy="6400800"/>
          </a:xfrm>
          <a:prstGeom prst="rect">
            <a:avLst/>
          </a:prstGeom>
          <a:noFill/>
          <a:ln w="9525">
            <a:noFill/>
            <a:miter lim="800000"/>
            <a:headEnd/>
            <a:tailEnd/>
          </a:ln>
        </p:spPr>
      </p:pic>
      <p:grpSp>
        <p:nvGrpSpPr>
          <p:cNvPr id="2" name="Group 11"/>
          <p:cNvGrpSpPr>
            <a:grpSpLocks/>
          </p:cNvGrpSpPr>
          <p:nvPr/>
        </p:nvGrpSpPr>
        <p:grpSpPr bwMode="auto">
          <a:xfrm>
            <a:off x="152400" y="457200"/>
            <a:ext cx="9144000" cy="6172200"/>
            <a:chOff x="0" y="1905000"/>
            <a:chExt cx="9144000" cy="6172200"/>
          </a:xfrm>
        </p:grpSpPr>
        <p:pic>
          <p:nvPicPr>
            <p:cNvPr id="10247" name="Picture 4" descr="IMAGE0004"/>
            <p:cNvPicPr>
              <a:picLocks noChangeAspect="1" noChangeArrowheads="1"/>
            </p:cNvPicPr>
            <p:nvPr/>
          </p:nvPicPr>
          <p:blipFill>
            <a:blip r:embed="rId4"/>
            <a:srcRect/>
            <a:stretch>
              <a:fillRect/>
            </a:stretch>
          </p:blipFill>
          <p:spPr bwMode="auto">
            <a:xfrm>
              <a:off x="0" y="5410200"/>
              <a:ext cx="9144000" cy="2667000"/>
            </a:xfrm>
            <a:prstGeom prst="rect">
              <a:avLst/>
            </a:prstGeom>
            <a:noFill/>
            <a:ln w="9525">
              <a:noFill/>
              <a:miter lim="800000"/>
              <a:headEnd/>
              <a:tailEnd/>
            </a:ln>
          </p:spPr>
        </p:pic>
        <p:pic>
          <p:nvPicPr>
            <p:cNvPr id="10248" name="Picture 13" descr="IMAGE0003"/>
            <p:cNvPicPr>
              <a:picLocks noChangeAspect="1" noChangeArrowheads="1"/>
            </p:cNvPicPr>
            <p:nvPr/>
          </p:nvPicPr>
          <p:blipFill>
            <a:blip r:embed="rId3"/>
            <a:srcRect/>
            <a:stretch>
              <a:fillRect/>
            </a:stretch>
          </p:blipFill>
          <p:spPr bwMode="auto">
            <a:xfrm>
              <a:off x="0" y="1905000"/>
              <a:ext cx="4343400" cy="3657600"/>
            </a:xfrm>
            <a:prstGeom prst="rect">
              <a:avLst/>
            </a:prstGeom>
            <a:noFill/>
            <a:ln w="9525">
              <a:noFill/>
              <a:miter lim="800000"/>
              <a:headEnd/>
              <a:tailEnd/>
            </a:ln>
          </p:spPr>
        </p:pic>
        <p:pic>
          <p:nvPicPr>
            <p:cNvPr id="10249" name="Picture 4" descr="IMAGE0006"/>
            <p:cNvPicPr>
              <a:picLocks noChangeAspect="1" noChangeArrowheads="1"/>
            </p:cNvPicPr>
            <p:nvPr/>
          </p:nvPicPr>
          <p:blipFill>
            <a:blip r:embed="rId5"/>
            <a:srcRect/>
            <a:stretch>
              <a:fillRect/>
            </a:stretch>
          </p:blipFill>
          <p:spPr bwMode="auto">
            <a:xfrm>
              <a:off x="4343400" y="1905000"/>
              <a:ext cx="4800600" cy="3581400"/>
            </a:xfrm>
            <a:prstGeom prst="rect">
              <a:avLst/>
            </a:prstGeom>
            <a:noFill/>
            <a:ln w="9525">
              <a:noFill/>
              <a:miter lim="800000"/>
              <a:headEnd/>
              <a:tailEnd/>
            </a:ln>
          </p:spPr>
        </p:pic>
      </p:grpSp>
    </p:spTree>
  </p:cSld>
  <p:clrMapOvr>
    <a:masterClrMapping/>
  </p:clrMapOvr>
  <p:transition spd="slow" advClick="0" advTm="1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ox(in)">
                                      <p:cBhvr>
                                        <p:cTn id="7" dur="2000"/>
                                        <p:tgtEl>
                                          <p:spTgt spid="20482">
                                            <p:txEl>
                                              <p:pRg st="0" end="0"/>
                                            </p:txEl>
                                          </p:spTgt>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dissolve">
                                      <p:cBhvr>
                                        <p:cTn id="11" dur="5000"/>
                                        <p:tgtEl>
                                          <p:spTgt spid="20483"/>
                                        </p:tgtEl>
                                      </p:cBhvr>
                                    </p:animEffect>
                                  </p:childTnLst>
                                </p:cTn>
                              </p:par>
                            </p:childTnLst>
                          </p:cTn>
                        </p:par>
                        <p:par>
                          <p:cTn id="12" fill="hold" nodeType="afterGroup">
                            <p:stCondLst>
                              <p:cond delay="7000"/>
                            </p:stCondLst>
                            <p:childTnLst>
                              <p:par>
                                <p:cTn id="13" presetID="1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5000"/>
                                        <p:tgtEl>
                                          <p:spTgt spid="4"/>
                                        </p:tgtEl>
                                      </p:cBhvr>
                                    </p:animEffect>
                                  </p:childTnLst>
                                </p:cTn>
                              </p:par>
                            </p:childTnLst>
                          </p:cTn>
                        </p:par>
                        <p:par>
                          <p:cTn id="16" fill="hold" nodeType="afterGroup">
                            <p:stCondLst>
                              <p:cond delay="12000"/>
                            </p:stCondLst>
                            <p:childTnLst>
                              <p:par>
                                <p:cTn id="17" presetID="21"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5000"/>
                                        <p:tgtEl>
                                          <p:spTgt spid="5"/>
                                        </p:tgtEl>
                                      </p:cBhvr>
                                    </p:animEffect>
                                  </p:childTnLst>
                                </p:cTn>
                              </p:par>
                            </p:childTnLst>
                          </p:cTn>
                        </p:par>
                        <p:par>
                          <p:cTn id="20" fill="hold" nodeType="afterGroup">
                            <p:stCondLst>
                              <p:cond delay="17000"/>
                            </p:stCondLst>
                            <p:childTnLst>
                              <p:par>
                                <p:cTn id="21" presetID="4"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smtClean="0"/>
          </a:p>
        </p:txBody>
      </p:sp>
      <p:pic>
        <p:nvPicPr>
          <p:cNvPr id="13315" name="Picture 4" descr="IMAGE0007"/>
          <p:cNvPicPr>
            <a:picLocks noGrp="1"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smtClean="0"/>
          </a:p>
        </p:txBody>
      </p:sp>
      <p:pic>
        <p:nvPicPr>
          <p:cNvPr id="11267" name="Picture 4" descr="IMAGE0005"/>
          <p:cNvPicPr>
            <a:picLocks noGrp="1"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arn(inVertical)">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219200" y="0"/>
            <a:ext cx="7620000" cy="523875"/>
          </a:xfrm>
          <a:prstGeom prst="rect">
            <a:avLst/>
          </a:prstGeom>
          <a:noFill/>
          <a:ln w="9525">
            <a:noFill/>
            <a:miter lim="800000"/>
            <a:headEnd/>
            <a:tailEnd/>
          </a:ln>
        </p:spPr>
        <p:txBody>
          <a:bodyPr>
            <a:spAutoFit/>
          </a:bodyPr>
          <a:lstStyle/>
          <a:p>
            <a:r>
              <a:rPr lang="en-US" altLang="en-US" sz="2800">
                <a:latin typeface="Times New Roman" pitchFamily="18" charset="0"/>
                <a:cs typeface="Times New Roman" pitchFamily="18" charset="0"/>
              </a:rPr>
              <a:t>NHỮNG HOẠT ĐỘNG KHÔNG NÊN LÀM</a:t>
            </a:r>
          </a:p>
        </p:txBody>
      </p:sp>
      <p:pic>
        <p:nvPicPr>
          <p:cNvPr id="16" name="Picture 4" descr="IMAGE0005"/>
          <p:cNvPicPr>
            <a:picLocks noChangeAspect="1" noChangeArrowheads="1"/>
          </p:cNvPicPr>
          <p:nvPr/>
        </p:nvPicPr>
        <p:blipFill>
          <a:blip r:embed="rId2"/>
          <a:srcRect/>
          <a:stretch>
            <a:fillRect/>
          </a:stretch>
        </p:blipFill>
        <p:spPr bwMode="auto">
          <a:xfrm>
            <a:off x="0" y="838200"/>
            <a:ext cx="4495800" cy="6172200"/>
          </a:xfrm>
          <a:prstGeom prst="rect">
            <a:avLst/>
          </a:prstGeom>
          <a:noFill/>
          <a:ln w="9525">
            <a:noFill/>
            <a:miter lim="800000"/>
            <a:headEnd/>
            <a:tailEnd/>
          </a:ln>
        </p:spPr>
      </p:pic>
      <p:pic>
        <p:nvPicPr>
          <p:cNvPr id="17" name="Picture 4" descr="IMAGE0007"/>
          <p:cNvPicPr>
            <a:picLocks noChangeAspect="1" noChangeArrowheads="1"/>
          </p:cNvPicPr>
          <p:nvPr/>
        </p:nvPicPr>
        <p:blipFill>
          <a:blip r:embed="rId3"/>
          <a:srcRect/>
          <a:stretch>
            <a:fillRect/>
          </a:stretch>
        </p:blipFill>
        <p:spPr bwMode="auto">
          <a:xfrm>
            <a:off x="4495800" y="762000"/>
            <a:ext cx="4648200" cy="61722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2000"/>
                                        <p:tgtEl>
                                          <p:spTgt spid="13"/>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par>
                                <p:cTn id="12" presetID="9"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Users\user\Documents\cc891ecef4a2e13a50a8c992b122c212_44311378.designr011sigrid.png"/>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sp>
        <p:nvSpPr>
          <p:cNvPr id="167939" name="Text Box 3"/>
          <p:cNvSpPr txBox="1">
            <a:spLocks noChangeArrowheads="1"/>
          </p:cNvSpPr>
          <p:nvPr/>
        </p:nvSpPr>
        <p:spPr bwMode="auto">
          <a:xfrm>
            <a:off x="3810000" y="730250"/>
            <a:ext cx="3124200" cy="701675"/>
          </a:xfrm>
          <a:prstGeom prst="rect">
            <a:avLst/>
          </a:prstGeom>
          <a:noFill/>
          <a:ln w="9525">
            <a:noFill/>
            <a:miter lim="800000"/>
            <a:headEnd/>
            <a:tailEnd/>
          </a:ln>
        </p:spPr>
        <p:txBody>
          <a:bodyPr>
            <a:spAutoFit/>
          </a:bodyPr>
          <a:lstStyle/>
          <a:p>
            <a:pPr>
              <a:spcBef>
                <a:spcPct val="50000"/>
              </a:spcBef>
            </a:pPr>
            <a:r>
              <a:rPr lang="en-US" altLang="en-US" sz="4000" b="1">
                <a:solidFill>
                  <a:srgbClr val="3333FF"/>
                </a:solidFill>
                <a:latin typeface="Times New Roman" pitchFamily="18" charset="0"/>
                <a:cs typeface="Times New Roman" pitchFamily="18" charset="0"/>
              </a:rPr>
              <a:t>Kết luận:</a:t>
            </a:r>
          </a:p>
        </p:txBody>
      </p:sp>
      <p:sp>
        <p:nvSpPr>
          <p:cNvPr id="167940" name="Text Box 4"/>
          <p:cNvSpPr txBox="1">
            <a:spLocks noChangeArrowheads="1"/>
          </p:cNvSpPr>
          <p:nvPr/>
        </p:nvSpPr>
        <p:spPr bwMode="auto">
          <a:xfrm>
            <a:off x="0" y="1447800"/>
            <a:ext cx="8763000" cy="5062538"/>
          </a:xfrm>
          <a:prstGeom prst="rect">
            <a:avLst/>
          </a:prstGeom>
          <a:noFill/>
          <a:ln w="9525">
            <a:noFill/>
            <a:miter lim="800000"/>
            <a:headEnd/>
            <a:tailEnd/>
          </a:ln>
        </p:spPr>
        <p:txBody>
          <a:bodyPr>
            <a:spAutoFit/>
          </a:bodyPr>
          <a:lstStyle/>
          <a:p>
            <a:pPr lvl="1">
              <a:spcBef>
                <a:spcPct val="50000"/>
              </a:spcBef>
              <a:buFontTx/>
              <a:buBlip>
                <a:blip r:embed="rId3"/>
              </a:buBlip>
            </a:pPr>
            <a:r>
              <a:rPr lang="en-US" altLang="en-US" sz="4000" i="1">
                <a:solidFill>
                  <a:srgbClr val="FF0066"/>
                </a:solidFill>
                <a:latin typeface="Times New Roman" pitchFamily="18" charset="0"/>
                <a:cs typeface="Times New Roman" pitchFamily="18" charset="0"/>
              </a:rPr>
              <a:t>  </a:t>
            </a:r>
            <a:r>
              <a:rPr lang="en-US" altLang="en-US" sz="4000" b="1" i="1">
                <a:solidFill>
                  <a:srgbClr val="FF0066"/>
                </a:solidFill>
                <a:latin typeface="Times New Roman" pitchFamily="18" charset="0"/>
                <a:cs typeface="Times New Roman" pitchFamily="18" charset="0"/>
              </a:rPr>
              <a:t>Để bảo vệ tim mạch, chúng ta cần:</a:t>
            </a:r>
          </a:p>
          <a:p>
            <a:pPr lvl="1">
              <a:spcBef>
                <a:spcPct val="50000"/>
              </a:spcBef>
            </a:pPr>
            <a:r>
              <a:rPr lang="en-US" altLang="en-US" sz="3000" b="1" i="1">
                <a:solidFill>
                  <a:srgbClr val="0000CC"/>
                </a:solidFill>
                <a:latin typeface="Times New Roman" pitchFamily="18" charset="0"/>
              </a:rPr>
              <a:t>+ Thường xuyên luyện tập thể dục, thể thao, học tập và vui chơi vừa sức.</a:t>
            </a:r>
          </a:p>
          <a:p>
            <a:pPr lvl="1">
              <a:spcBef>
                <a:spcPct val="50000"/>
              </a:spcBef>
            </a:pPr>
            <a:r>
              <a:rPr lang="en-US" altLang="en-US" sz="3000" b="1" i="1">
                <a:solidFill>
                  <a:srgbClr val="0000CC"/>
                </a:solidFill>
                <a:latin typeface="Times New Roman" pitchFamily="18" charset="0"/>
              </a:rPr>
              <a:t>+ </a:t>
            </a:r>
            <a:r>
              <a:rPr lang="en-US" altLang="en-US" sz="3200" b="1" i="1">
                <a:solidFill>
                  <a:srgbClr val="0000CC"/>
                </a:solidFill>
                <a:latin typeface="Times New Roman" pitchFamily="18" charset="0"/>
              </a:rPr>
              <a:t>Sống vui vẻ, tránh xúc động mạnh hay tức giận…</a:t>
            </a:r>
          </a:p>
          <a:p>
            <a:pPr lvl="1">
              <a:spcBef>
                <a:spcPct val="50000"/>
              </a:spcBef>
            </a:pPr>
            <a:r>
              <a:rPr lang="en-US" altLang="en-US" sz="3200" b="1" i="1">
                <a:solidFill>
                  <a:srgbClr val="0000CC"/>
                </a:solidFill>
                <a:latin typeface="Times New Roman" pitchFamily="18" charset="0"/>
              </a:rPr>
              <a:t>+ Không mặc quần áo và đi giày dép quá chật.</a:t>
            </a:r>
          </a:p>
          <a:p>
            <a:pPr lvl="1">
              <a:spcBef>
                <a:spcPct val="50000"/>
              </a:spcBef>
            </a:pPr>
            <a:r>
              <a:rPr lang="en-US" altLang="en-US" sz="3200" b="1" i="1">
                <a:solidFill>
                  <a:srgbClr val="0000CC"/>
                </a:solidFill>
                <a:latin typeface="Times New Roman" pitchFamily="18" charset="0"/>
              </a:rPr>
              <a:t>+ Ăn uống điều độ, đủ chất; không sử dụng các chất kích thích như rượu, thuốc lá…</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67939"/>
                                        </p:tgtEl>
                                        <p:attrNameLst>
                                          <p:attrName>style.visibility</p:attrName>
                                        </p:attrNameLst>
                                      </p:cBhvr>
                                      <p:to>
                                        <p:strVal val="visible"/>
                                      </p:to>
                                    </p:set>
                                    <p:anim from="(-#ppt_w/2)" to="(#ppt_x)" calcmode="lin" valueType="num">
                                      <p:cBhvr>
                                        <p:cTn id="7" dur="1200" fill="hold">
                                          <p:stCondLst>
                                            <p:cond delay="0"/>
                                          </p:stCondLst>
                                        </p:cTn>
                                        <p:tgtEl>
                                          <p:spTgt spid="167939"/>
                                        </p:tgtEl>
                                        <p:attrNameLst>
                                          <p:attrName>ppt_x</p:attrName>
                                        </p:attrNameLst>
                                      </p:cBhvr>
                                    </p:anim>
                                    <p:anim from="0" to="-1.0" calcmode="lin" valueType="num">
                                      <p:cBhvr>
                                        <p:cTn id="8" dur="400" decel="50000" autoRev="1" fill="hold">
                                          <p:stCondLst>
                                            <p:cond delay="1200"/>
                                          </p:stCondLst>
                                        </p:cTn>
                                        <p:tgtEl>
                                          <p:spTgt spid="167939"/>
                                        </p:tgtEl>
                                        <p:attrNameLst>
                                          <p:attrName>xshear</p:attrName>
                                        </p:attrNameLst>
                                      </p:cBhvr>
                                    </p:anim>
                                    <p:animScale>
                                      <p:cBhvr>
                                        <p:cTn id="9" dur="400" decel="100000" autoRev="1" fill="hold">
                                          <p:stCondLst>
                                            <p:cond delay="1200"/>
                                          </p:stCondLst>
                                        </p:cTn>
                                        <p:tgtEl>
                                          <p:spTgt spid="167939"/>
                                        </p:tgtEl>
                                      </p:cBhvr>
                                      <p:from x="100000" y="100000"/>
                                      <p:to x="80000" y="100000"/>
                                    </p:animScale>
                                    <p:anim by="(#ppt_h/3+#ppt_w*0.1)" calcmode="lin" valueType="num">
                                      <p:cBhvr additive="sum">
                                        <p:cTn id="10" dur="400" decel="100000" autoRev="1" fill="hold">
                                          <p:stCondLst>
                                            <p:cond delay="1200"/>
                                          </p:stCondLst>
                                        </p:cTn>
                                        <p:tgtEl>
                                          <p:spTgt spid="167939"/>
                                        </p:tgtEl>
                                        <p:attrNameLst>
                                          <p:attrName>ppt_x</p:attrName>
                                        </p:attrNameLst>
                                      </p:cBhvr>
                                    </p:anim>
                                  </p:childTnLst>
                                </p:cTn>
                              </p:par>
                            </p:childTnLst>
                          </p:cTn>
                        </p:par>
                        <p:par>
                          <p:cTn id="11" fill="hold" nodeType="afterGroup">
                            <p:stCondLst>
                              <p:cond delay="2000"/>
                            </p:stCondLst>
                            <p:childTnLst>
                              <p:par>
                                <p:cTn id="12" presetID="29" presetClass="entr" presetSubtype="0" fill="hold" grpId="0" nodeType="afterEffect">
                                  <p:stCondLst>
                                    <p:cond delay="0"/>
                                  </p:stCondLst>
                                  <p:childTnLst>
                                    <p:set>
                                      <p:cBhvr>
                                        <p:cTn id="13" dur="1" fill="hold">
                                          <p:stCondLst>
                                            <p:cond delay="0"/>
                                          </p:stCondLst>
                                        </p:cTn>
                                        <p:tgtEl>
                                          <p:spTgt spid="167940"/>
                                        </p:tgtEl>
                                        <p:attrNameLst>
                                          <p:attrName>style.visibility</p:attrName>
                                        </p:attrNameLst>
                                      </p:cBhvr>
                                      <p:to>
                                        <p:strVal val="visible"/>
                                      </p:to>
                                    </p:set>
                                    <p:anim calcmode="lin" valueType="num">
                                      <p:cBhvr>
                                        <p:cTn id="14" dur="1000" fill="hold"/>
                                        <p:tgtEl>
                                          <p:spTgt spid="167940"/>
                                        </p:tgtEl>
                                        <p:attrNameLst>
                                          <p:attrName>ppt_x</p:attrName>
                                        </p:attrNameLst>
                                      </p:cBhvr>
                                      <p:tavLst>
                                        <p:tav tm="0">
                                          <p:val>
                                            <p:strVal val="#ppt_x-.2"/>
                                          </p:val>
                                        </p:tav>
                                        <p:tav tm="100000">
                                          <p:val>
                                            <p:strVal val="#ppt_x"/>
                                          </p:val>
                                        </p:tav>
                                      </p:tavLst>
                                    </p:anim>
                                    <p:anim calcmode="lin" valueType="num">
                                      <p:cBhvr>
                                        <p:cTn id="15" dur="1000" fill="hold"/>
                                        <p:tgtEl>
                                          <p:spTgt spid="16794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P spid="1679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khung hình\images (5).jpg"/>
          <p:cNvPicPr>
            <a:picLocks noChangeAspect="1" noChangeArrowheads="1"/>
          </p:cNvPicPr>
          <p:nvPr/>
        </p:nvPicPr>
        <p:blipFill>
          <a:blip r:embed="rId2"/>
          <a:srcRect/>
          <a:stretch>
            <a:fillRect/>
          </a:stretch>
        </p:blipFill>
        <p:spPr bwMode="auto">
          <a:xfrm>
            <a:off x="0" y="0"/>
            <a:ext cx="9144000" cy="6848475"/>
          </a:xfrm>
          <a:prstGeom prst="rect">
            <a:avLst/>
          </a:prstGeom>
          <a:noFill/>
          <a:ln w="9525">
            <a:noFill/>
            <a:miter lim="800000"/>
            <a:headEnd/>
            <a:tailEnd/>
          </a:ln>
        </p:spPr>
      </p:pic>
      <p:sp>
        <p:nvSpPr>
          <p:cNvPr id="2" name="Rectangle 1"/>
          <p:cNvSpPr>
            <a:spLocks noChangeArrowheads="1"/>
          </p:cNvSpPr>
          <p:nvPr/>
        </p:nvSpPr>
        <p:spPr bwMode="auto">
          <a:xfrm>
            <a:off x="636588" y="2286000"/>
            <a:ext cx="8456612" cy="584200"/>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 Giúp chúng ta có một hệ tim mạch khỏe mạnh.</a:t>
            </a:r>
          </a:p>
        </p:txBody>
      </p:sp>
      <p:sp>
        <p:nvSpPr>
          <p:cNvPr id="3" name="Rectangle 2"/>
          <p:cNvSpPr>
            <a:spLocks noChangeArrowheads="1"/>
          </p:cNvSpPr>
          <p:nvPr/>
        </p:nvSpPr>
        <p:spPr bwMode="auto">
          <a:xfrm>
            <a:off x="658813" y="2884488"/>
            <a:ext cx="8456612" cy="1077912"/>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 Giúp chúng ta phòng tránh được một số bệnh về tim mạch.</a:t>
            </a:r>
          </a:p>
        </p:txBody>
      </p:sp>
      <p:sp>
        <p:nvSpPr>
          <p:cNvPr id="4" name="TextBox 3"/>
          <p:cNvSpPr txBox="1">
            <a:spLocks noChangeArrowheads="1"/>
          </p:cNvSpPr>
          <p:nvPr/>
        </p:nvSpPr>
        <p:spPr bwMode="auto">
          <a:xfrm>
            <a:off x="458788" y="3810000"/>
            <a:ext cx="8455025" cy="1077913"/>
          </a:xfrm>
          <a:prstGeom prst="rect">
            <a:avLst/>
          </a:prstGeom>
          <a:noFill/>
          <a:ln w="9525">
            <a:noFill/>
            <a:miter lim="800000"/>
            <a:headEnd/>
            <a:tailEnd/>
          </a:ln>
        </p:spPr>
        <p:txBody>
          <a:bodyPr>
            <a:spAutoFit/>
          </a:bodyPr>
          <a:lstStyle/>
          <a:p>
            <a:r>
              <a:rPr lang="en-US" altLang="en-US" sz="3200">
                <a:latin typeface="Times New Roman" pitchFamily="18" charset="0"/>
                <a:cs typeface="Times New Roman" pitchFamily="18" charset="0"/>
              </a:rPr>
              <a:t>- Đem lại cho chúng ta một cơ thể khỏe mạnh để tham gia các hoạt động vui chơi và học tập.</a:t>
            </a:r>
          </a:p>
        </p:txBody>
      </p:sp>
      <p:sp>
        <p:nvSpPr>
          <p:cNvPr id="6" name="TextBox 5"/>
          <p:cNvSpPr txBox="1">
            <a:spLocks noChangeArrowheads="1"/>
          </p:cNvSpPr>
          <p:nvPr/>
        </p:nvSpPr>
        <p:spPr bwMode="auto">
          <a:xfrm>
            <a:off x="428625" y="1085850"/>
            <a:ext cx="8686800" cy="584200"/>
          </a:xfrm>
          <a:prstGeom prst="rect">
            <a:avLst/>
          </a:prstGeom>
          <a:noFill/>
          <a:ln w="9525">
            <a:noFill/>
            <a:miter lim="800000"/>
            <a:headEnd/>
            <a:tailEnd/>
          </a:ln>
        </p:spPr>
        <p:txBody>
          <a:bodyPr>
            <a:spAutoFit/>
          </a:bodyPr>
          <a:lstStyle/>
          <a:p>
            <a:r>
              <a:rPr lang="en-US" altLang="en-US" sz="3200" b="1">
                <a:solidFill>
                  <a:srgbClr val="FF0000"/>
                </a:solidFill>
                <a:latin typeface="Times New Roman" pitchFamily="18" charset="0"/>
                <a:cs typeface="Times New Roman" pitchFamily="18" charset="0"/>
              </a:rPr>
              <a:t>* Lợi ích của việc vệ sinh cơ quan tuần hoàn: </a:t>
            </a:r>
          </a:p>
        </p:txBody>
      </p:sp>
      <p:pic>
        <p:nvPicPr>
          <p:cNvPr id="25607" name="Picture 7"/>
          <p:cNvPicPr>
            <a:picLocks noChangeAspect="1" noChangeArrowheads="1"/>
          </p:cNvPicPr>
          <p:nvPr/>
        </p:nvPicPr>
        <p:blipFill>
          <a:blip r:embed="rId3"/>
          <a:srcRect/>
          <a:stretch>
            <a:fillRect/>
          </a:stretch>
        </p:blipFill>
        <p:spPr bwMode="auto">
          <a:xfrm>
            <a:off x="144463" y="304800"/>
            <a:ext cx="8915400" cy="10668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arn(inVertical)">
                                      <p:cBhvr>
                                        <p:cTn id="7" dur="5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25607"/>
                                        </p:tgtEl>
                                        <p:attrNameLst>
                                          <p:attrName>ppt_x</p:attrName>
                                        </p:attrNameLst>
                                      </p:cBhvr>
                                      <p:tavLst>
                                        <p:tav tm="0">
                                          <p:val>
                                            <p:strVal val="ppt_x"/>
                                          </p:val>
                                        </p:tav>
                                        <p:tav tm="100000">
                                          <p:val>
                                            <p:strVal val="ppt_x"/>
                                          </p:val>
                                        </p:tav>
                                      </p:tavLst>
                                    </p:anim>
                                    <p:anim calcmode="lin" valueType="num">
                                      <p:cBhvr additive="base">
                                        <p:cTn id="12" dur="500"/>
                                        <p:tgtEl>
                                          <p:spTgt spid="25607"/>
                                        </p:tgtEl>
                                        <p:attrNameLst>
                                          <p:attrName>ppt_y</p:attrName>
                                        </p:attrNameLst>
                                      </p:cBhvr>
                                      <p:tavLst>
                                        <p:tav tm="0">
                                          <p:val>
                                            <p:strVal val="ppt_y"/>
                                          </p:val>
                                        </p:tav>
                                        <p:tav tm="100000">
                                          <p:val>
                                            <p:strVal val="1+ppt_h/2"/>
                                          </p:val>
                                        </p:tav>
                                      </p:tavLst>
                                    </p:anim>
                                    <p:set>
                                      <p:cBhvr>
                                        <p:cTn id="13" dur="1" fill="hold">
                                          <p:stCondLst>
                                            <p:cond delay="499"/>
                                          </p:stCondLst>
                                        </p:cTn>
                                        <p:tgtEl>
                                          <p:spTgt spid="2560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8" dur="500"/>
                                        <p:tgtEl>
                                          <p:spTgt spid="6">
                                            <p:txEl>
                                              <p:pRg st="0" end="0"/>
                                            </p:txEl>
                                          </p:spTgt>
                                        </p:tgtEl>
                                      </p:cBhvr>
                                    </p:animEffect>
                                  </p:childTnLst>
                                </p:cTn>
                              </p:par>
                            </p:childTnLst>
                          </p:cTn>
                        </p:par>
                        <p:par>
                          <p:cTn id="19" fill="hold" nodeType="afterGroup">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1900"/>
                                        <p:tgtEl>
                                          <p:spTgt spid="2"/>
                                        </p:tgtEl>
                                      </p:cBhvr>
                                    </p:animEffect>
                                  </p:childTnLst>
                                </p:cTn>
                              </p:par>
                            </p:childTnLst>
                          </p:cTn>
                        </p:par>
                        <p:par>
                          <p:cTn id="23" fill="hold" nodeType="afterGroup">
                            <p:stCondLst>
                              <p:cond delay="2400"/>
                            </p:stCondLst>
                            <p:childTnLst>
                              <p:par>
                                <p:cTn id="24" presetID="13" presetClass="entr" presetSubtype="16"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plus(in)">
                                      <p:cBhvr>
                                        <p:cTn id="26" dur="2000"/>
                                        <p:tgtEl>
                                          <p:spTgt spid="3"/>
                                        </p:tgtEl>
                                      </p:cBhvr>
                                    </p:animEffect>
                                  </p:childTnLst>
                                </p:cTn>
                              </p:par>
                            </p:childTnLst>
                          </p:cTn>
                        </p:par>
                        <p:par>
                          <p:cTn id="27" fill="hold" nodeType="afterGroup">
                            <p:stCondLst>
                              <p:cond delay="4400"/>
                            </p:stCondLst>
                            <p:childTnLst>
                              <p:par>
                                <p:cTn id="28" presetID="22" presetClass="entr" presetSubtype="4"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D:\khung hình\image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1251" name="Text Box 3"/>
          <p:cNvSpPr txBox="1">
            <a:spLocks noChangeArrowheads="1"/>
          </p:cNvSpPr>
          <p:nvPr/>
        </p:nvSpPr>
        <p:spPr bwMode="auto">
          <a:xfrm>
            <a:off x="1143000" y="457200"/>
            <a:ext cx="6553200" cy="701675"/>
          </a:xfrm>
          <a:prstGeom prst="rect">
            <a:avLst/>
          </a:prstGeom>
          <a:noFill/>
          <a:ln w="9525">
            <a:noFill/>
            <a:miter lim="800000"/>
            <a:headEnd/>
            <a:tailEnd/>
          </a:ln>
        </p:spPr>
        <p:txBody>
          <a:bodyPr>
            <a:spAutoFit/>
          </a:bodyPr>
          <a:lstStyle/>
          <a:p>
            <a:pPr>
              <a:spcBef>
                <a:spcPct val="50000"/>
              </a:spcBef>
            </a:pPr>
            <a:r>
              <a:rPr lang="en-US" altLang="en-US" sz="4000" b="1">
                <a:solidFill>
                  <a:srgbClr val="FF0000"/>
                </a:solidFill>
                <a:latin typeface="Times New Roman" pitchFamily="18" charset="0"/>
                <a:cs typeface="Times New Roman" pitchFamily="18" charset="0"/>
              </a:rPr>
              <a:t>* Dặn dò:</a:t>
            </a:r>
          </a:p>
        </p:txBody>
      </p:sp>
      <p:sp>
        <p:nvSpPr>
          <p:cNvPr id="181253" name="Text Box 5"/>
          <p:cNvSpPr txBox="1">
            <a:spLocks noChangeArrowheads="1"/>
          </p:cNvSpPr>
          <p:nvPr/>
        </p:nvSpPr>
        <p:spPr bwMode="auto">
          <a:xfrm>
            <a:off x="609600" y="1676400"/>
            <a:ext cx="8229600" cy="2324100"/>
          </a:xfrm>
          <a:prstGeom prst="rect">
            <a:avLst/>
          </a:prstGeom>
          <a:noFill/>
          <a:ln w="9525">
            <a:noFill/>
            <a:miter lim="800000"/>
            <a:headEnd/>
            <a:tailEnd/>
          </a:ln>
        </p:spPr>
        <p:txBody>
          <a:bodyPr>
            <a:spAutoFit/>
          </a:bodyPr>
          <a:lstStyle/>
          <a:p>
            <a:pPr>
              <a:spcBef>
                <a:spcPct val="50000"/>
              </a:spcBef>
            </a:pPr>
            <a:r>
              <a:rPr lang="en-US" altLang="en-US" sz="4000" b="1">
                <a:solidFill>
                  <a:srgbClr val="FF0000"/>
                </a:solidFill>
                <a:latin typeface="Times New Roman" pitchFamily="18" charset="0"/>
                <a:cs typeface="Times New Roman" pitchFamily="18" charset="0"/>
              </a:rPr>
              <a:t>+ </a:t>
            </a:r>
            <a:r>
              <a:rPr lang="en-US" altLang="en-US" sz="3500" b="1">
                <a:solidFill>
                  <a:srgbClr val="FF0000"/>
                </a:solidFill>
                <a:latin typeface="Times New Roman" pitchFamily="18" charset="0"/>
                <a:cs typeface="Times New Roman" pitchFamily="18" charset="0"/>
              </a:rPr>
              <a:t>Về nhà học phần Ghi nhớ trong SGK.</a:t>
            </a:r>
          </a:p>
          <a:p>
            <a:pPr>
              <a:spcBef>
                <a:spcPct val="50000"/>
              </a:spcBef>
            </a:pPr>
            <a:r>
              <a:rPr lang="en-US" altLang="en-US" sz="3500" b="1">
                <a:solidFill>
                  <a:srgbClr val="FF0000"/>
                </a:solidFill>
                <a:latin typeface="Times New Roman" pitchFamily="18" charset="0"/>
                <a:cs typeface="Times New Roman" pitchFamily="18" charset="0"/>
              </a:rPr>
              <a:t>+ Làm bài tập trong VBT</a:t>
            </a:r>
          </a:p>
          <a:p>
            <a:pPr>
              <a:spcBef>
                <a:spcPct val="50000"/>
              </a:spcBef>
            </a:pPr>
            <a:r>
              <a:rPr lang="en-US" altLang="en-US" sz="3500" b="1">
                <a:solidFill>
                  <a:srgbClr val="FF0000"/>
                </a:solidFill>
                <a:latin typeface="Times New Roman" pitchFamily="18" charset="0"/>
                <a:cs typeface="Times New Roman" pitchFamily="18" charset="0"/>
              </a:rPr>
              <a:t>+  Xem trước bài: Phòng bệnh tim mạch</a:t>
            </a:r>
          </a:p>
        </p:txBody>
      </p:sp>
      <p:pic>
        <p:nvPicPr>
          <p:cNvPr id="16389" name="Picture 6" descr="D:\khung hình\688.gif"/>
          <p:cNvPicPr>
            <a:picLocks noChangeAspect="1" noChangeArrowheads="1" noCrop="1"/>
          </p:cNvPicPr>
          <p:nvPr/>
        </p:nvPicPr>
        <p:blipFill>
          <a:blip r:embed="rId4"/>
          <a:srcRect/>
          <a:stretch>
            <a:fillRect/>
          </a:stretch>
        </p:blipFill>
        <p:spPr bwMode="auto">
          <a:xfrm>
            <a:off x="8286750" y="0"/>
            <a:ext cx="857250" cy="2057400"/>
          </a:xfrm>
          <a:prstGeom prst="rect">
            <a:avLst/>
          </a:prstGeom>
          <a:noFill/>
          <a:ln w="9525">
            <a:noFill/>
            <a:miter lim="800000"/>
            <a:headEnd/>
            <a:tailEnd/>
          </a:ln>
        </p:spPr>
      </p:pic>
      <p:pic>
        <p:nvPicPr>
          <p:cNvPr id="16390" name="Picture 7" descr="D:\khung hình\688.gif"/>
          <p:cNvPicPr>
            <a:picLocks noChangeAspect="1" noChangeArrowheads="1" noCrop="1"/>
          </p:cNvPicPr>
          <p:nvPr/>
        </p:nvPicPr>
        <p:blipFill>
          <a:blip r:embed="rId4"/>
          <a:srcRect/>
          <a:stretch>
            <a:fillRect/>
          </a:stretch>
        </p:blipFill>
        <p:spPr bwMode="auto">
          <a:xfrm>
            <a:off x="6629400" y="0"/>
            <a:ext cx="857250" cy="2057400"/>
          </a:xfrm>
          <a:prstGeom prst="rect">
            <a:avLst/>
          </a:prstGeom>
          <a:noFill/>
          <a:ln w="9525">
            <a:noFill/>
            <a:miter lim="800000"/>
            <a:headEnd/>
            <a:tailEnd/>
          </a:ln>
        </p:spPr>
      </p:pic>
      <p:pic>
        <p:nvPicPr>
          <p:cNvPr id="16391" name="Picture 8" descr="D:\khung hình\688.gif"/>
          <p:cNvPicPr>
            <a:picLocks noChangeAspect="1" noChangeArrowheads="1" noCrop="1"/>
          </p:cNvPicPr>
          <p:nvPr/>
        </p:nvPicPr>
        <p:blipFill>
          <a:blip r:embed="rId4"/>
          <a:srcRect/>
          <a:stretch>
            <a:fillRect/>
          </a:stretch>
        </p:blipFill>
        <p:spPr bwMode="auto">
          <a:xfrm>
            <a:off x="4800600" y="0"/>
            <a:ext cx="857250" cy="2057400"/>
          </a:xfrm>
          <a:prstGeom prst="rect">
            <a:avLst/>
          </a:prstGeom>
          <a:noFill/>
          <a:ln w="9525">
            <a:noFill/>
            <a:miter lim="800000"/>
            <a:headEnd/>
            <a:tailEnd/>
          </a:ln>
        </p:spPr>
      </p:pic>
      <p:pic>
        <p:nvPicPr>
          <p:cNvPr id="16392" name="Picture 9" descr="D:\khung hình\688.gif"/>
          <p:cNvPicPr>
            <a:picLocks noChangeAspect="1" noChangeArrowheads="1" noCrop="1"/>
          </p:cNvPicPr>
          <p:nvPr/>
        </p:nvPicPr>
        <p:blipFill>
          <a:blip r:embed="rId4"/>
          <a:srcRect/>
          <a:stretch>
            <a:fillRect/>
          </a:stretch>
        </p:blipFill>
        <p:spPr bwMode="auto">
          <a:xfrm>
            <a:off x="3276600" y="0"/>
            <a:ext cx="857250" cy="2057400"/>
          </a:xfrm>
          <a:prstGeom prst="rect">
            <a:avLst/>
          </a:prstGeom>
          <a:noFill/>
          <a:ln w="9525">
            <a:noFill/>
            <a:miter lim="800000"/>
            <a:headEnd/>
            <a:tailEnd/>
          </a:ln>
        </p:spPr>
      </p:pic>
      <p:pic>
        <p:nvPicPr>
          <p:cNvPr id="16393" name="Picture 11" descr="D:\khung hình\381.gif"/>
          <p:cNvPicPr>
            <a:picLocks noChangeAspect="1" noChangeArrowheads="1" noCrop="1"/>
          </p:cNvPicPr>
          <p:nvPr/>
        </p:nvPicPr>
        <p:blipFill>
          <a:blip r:embed="rId5"/>
          <a:srcRect/>
          <a:stretch>
            <a:fillRect/>
          </a:stretch>
        </p:blipFill>
        <p:spPr bwMode="auto">
          <a:xfrm>
            <a:off x="0" y="0"/>
            <a:ext cx="857250" cy="180975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1251"/>
                                        </p:tgtEl>
                                        <p:attrNameLst>
                                          <p:attrName>style.visibility</p:attrName>
                                        </p:attrNameLst>
                                      </p:cBhvr>
                                      <p:to>
                                        <p:strVal val="visible"/>
                                      </p:to>
                                    </p:set>
                                    <p:anim from="(-#ppt_w/2)" to="(#ppt_x)" calcmode="lin" valueType="num">
                                      <p:cBhvr>
                                        <p:cTn id="7" dur="1200" fill="hold">
                                          <p:stCondLst>
                                            <p:cond delay="0"/>
                                          </p:stCondLst>
                                        </p:cTn>
                                        <p:tgtEl>
                                          <p:spTgt spid="181251"/>
                                        </p:tgtEl>
                                        <p:attrNameLst>
                                          <p:attrName>ppt_x</p:attrName>
                                        </p:attrNameLst>
                                      </p:cBhvr>
                                    </p:anim>
                                    <p:anim from="0" to="-1.0" calcmode="lin" valueType="num">
                                      <p:cBhvr>
                                        <p:cTn id="8" dur="400" decel="50000" autoRev="1" fill="hold">
                                          <p:stCondLst>
                                            <p:cond delay="1200"/>
                                          </p:stCondLst>
                                        </p:cTn>
                                        <p:tgtEl>
                                          <p:spTgt spid="181251"/>
                                        </p:tgtEl>
                                        <p:attrNameLst>
                                          <p:attrName>xshear</p:attrName>
                                        </p:attrNameLst>
                                      </p:cBhvr>
                                    </p:anim>
                                    <p:animScale>
                                      <p:cBhvr>
                                        <p:cTn id="9" dur="400" decel="100000" autoRev="1" fill="hold">
                                          <p:stCondLst>
                                            <p:cond delay="1200"/>
                                          </p:stCondLst>
                                        </p:cTn>
                                        <p:tgtEl>
                                          <p:spTgt spid="181251"/>
                                        </p:tgtEl>
                                      </p:cBhvr>
                                      <p:from x="100000" y="100000"/>
                                      <p:to x="80000" y="100000"/>
                                    </p:animScale>
                                    <p:anim by="(#ppt_h/3+#ppt_w*0.1)" calcmode="lin" valueType="num">
                                      <p:cBhvr additive="sum">
                                        <p:cTn id="10" dur="400" decel="100000" autoRev="1" fill="hold">
                                          <p:stCondLst>
                                            <p:cond delay="1200"/>
                                          </p:stCondLst>
                                        </p:cTn>
                                        <p:tgtEl>
                                          <p:spTgt spid="181251"/>
                                        </p:tgtEl>
                                        <p:attrNameLst>
                                          <p:attrName>ppt_x</p:attrName>
                                        </p:attrNameLst>
                                      </p:cBhvr>
                                    </p:anim>
                                  </p:childTnLst>
                                </p:cTn>
                              </p:par>
                            </p:childTnLst>
                          </p:cTn>
                        </p:par>
                        <p:par>
                          <p:cTn id="11" fill="hold" nodeType="afterGroup">
                            <p:stCondLst>
                              <p:cond delay="2000"/>
                            </p:stCondLst>
                            <p:childTnLst>
                              <p:par>
                                <p:cTn id="12" presetID="34" presetClass="entr" presetSubtype="0" fill="hold" grpId="0" nodeType="afterEffect">
                                  <p:stCondLst>
                                    <p:cond delay="0"/>
                                  </p:stCondLst>
                                  <p:childTnLst>
                                    <p:set>
                                      <p:cBhvr>
                                        <p:cTn id="13" dur="1" fill="hold">
                                          <p:stCondLst>
                                            <p:cond delay="0"/>
                                          </p:stCondLst>
                                        </p:cTn>
                                        <p:tgtEl>
                                          <p:spTgt spid="181253"/>
                                        </p:tgtEl>
                                        <p:attrNameLst>
                                          <p:attrName>style.visibility</p:attrName>
                                        </p:attrNameLst>
                                      </p:cBhvr>
                                      <p:to>
                                        <p:strVal val="visible"/>
                                      </p:to>
                                    </p:set>
                                    <p:anim from="(-#ppt_w/2)" to="(#ppt_x)" calcmode="lin" valueType="num">
                                      <p:cBhvr>
                                        <p:cTn id="14" dur="1200" fill="hold">
                                          <p:stCondLst>
                                            <p:cond delay="0"/>
                                          </p:stCondLst>
                                        </p:cTn>
                                        <p:tgtEl>
                                          <p:spTgt spid="181253"/>
                                        </p:tgtEl>
                                        <p:attrNameLst>
                                          <p:attrName>ppt_x</p:attrName>
                                        </p:attrNameLst>
                                      </p:cBhvr>
                                    </p:anim>
                                    <p:anim from="0" to="-1.0" calcmode="lin" valueType="num">
                                      <p:cBhvr>
                                        <p:cTn id="15" dur="400" decel="50000" autoRev="1" fill="hold">
                                          <p:stCondLst>
                                            <p:cond delay="1200"/>
                                          </p:stCondLst>
                                        </p:cTn>
                                        <p:tgtEl>
                                          <p:spTgt spid="181253"/>
                                        </p:tgtEl>
                                        <p:attrNameLst>
                                          <p:attrName>xshear</p:attrName>
                                        </p:attrNameLst>
                                      </p:cBhvr>
                                    </p:anim>
                                    <p:animScale>
                                      <p:cBhvr>
                                        <p:cTn id="16" dur="400" decel="100000" autoRev="1" fill="hold">
                                          <p:stCondLst>
                                            <p:cond delay="1200"/>
                                          </p:stCondLst>
                                        </p:cTn>
                                        <p:tgtEl>
                                          <p:spTgt spid="181253"/>
                                        </p:tgtEl>
                                      </p:cBhvr>
                                      <p:from x="100000" y="100000"/>
                                      <p:to x="80000" y="100000"/>
                                    </p:animScale>
                                    <p:anim by="(#ppt_h/3+#ppt_w*0.1)" calcmode="lin" valueType="num">
                                      <p:cBhvr additive="sum">
                                        <p:cTn id="17" dur="400" decel="100000" autoRev="1" fill="hold">
                                          <p:stCondLst>
                                            <p:cond delay="1200"/>
                                          </p:stCondLst>
                                        </p:cTn>
                                        <p:tgtEl>
                                          <p:spTgt spid="1812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p:bldP spid="1812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95250" y="1374775"/>
            <a:ext cx="9144000" cy="5740400"/>
            <a:chOff x="0" y="1371600"/>
            <a:chExt cx="9144000" cy="5343525"/>
          </a:xfrm>
        </p:grpSpPr>
        <p:pic>
          <p:nvPicPr>
            <p:cNvPr id="3076" name="Picture 3" descr="Picture 205"/>
            <p:cNvPicPr>
              <a:picLocks noChangeAspect="1" noChangeArrowheads="1"/>
            </p:cNvPicPr>
            <p:nvPr/>
          </p:nvPicPr>
          <p:blipFill>
            <a:blip r:embed="rId3">
              <a:lum bright="6000" contrast="-18000"/>
            </a:blip>
            <a:srcRect l="10811" t="9653" r="16602" b="11583"/>
            <a:stretch>
              <a:fillRect/>
            </a:stretch>
          </p:blipFill>
          <p:spPr bwMode="auto">
            <a:xfrm>
              <a:off x="2971800" y="1525834"/>
              <a:ext cx="3581400" cy="5029200"/>
            </a:xfrm>
            <a:prstGeom prst="rect">
              <a:avLst/>
            </a:prstGeom>
            <a:noFill/>
            <a:ln w="9525">
              <a:noFill/>
              <a:miter lim="800000"/>
              <a:headEnd/>
              <a:tailEnd/>
            </a:ln>
          </p:spPr>
        </p:pic>
        <p:grpSp>
          <p:nvGrpSpPr>
            <p:cNvPr id="3077" name="Group 4"/>
            <p:cNvGrpSpPr>
              <a:grpSpLocks/>
            </p:cNvGrpSpPr>
            <p:nvPr/>
          </p:nvGrpSpPr>
          <p:grpSpPr bwMode="auto">
            <a:xfrm>
              <a:off x="1371600" y="3429000"/>
              <a:ext cx="3810000" cy="466725"/>
              <a:chOff x="864" y="2160"/>
              <a:chExt cx="2400" cy="294"/>
            </a:xfrm>
          </p:grpSpPr>
          <p:sp>
            <p:nvSpPr>
              <p:cNvPr id="3102" name="Line 5"/>
              <p:cNvSpPr>
                <a:spLocks noChangeShapeType="1"/>
              </p:cNvSpPr>
              <p:nvPr/>
            </p:nvSpPr>
            <p:spPr bwMode="auto">
              <a:xfrm>
                <a:off x="1536" y="2352"/>
                <a:ext cx="1728" cy="0"/>
              </a:xfrm>
              <a:prstGeom prst="line">
                <a:avLst/>
              </a:prstGeom>
              <a:noFill/>
              <a:ln w="38100">
                <a:solidFill>
                  <a:srgbClr val="FF0066"/>
                </a:solidFill>
                <a:round/>
                <a:headEnd/>
                <a:tailEnd type="triangle" w="med" len="med"/>
              </a:ln>
            </p:spPr>
            <p:txBody>
              <a:bodyPr/>
              <a:lstStyle/>
              <a:p>
                <a:endParaRPr lang="en-US"/>
              </a:p>
            </p:txBody>
          </p:sp>
          <p:sp>
            <p:nvSpPr>
              <p:cNvPr id="3103" name="Text Box 6"/>
              <p:cNvSpPr txBox="1">
                <a:spLocks noChangeArrowheads="1"/>
              </p:cNvSpPr>
              <p:nvPr/>
            </p:nvSpPr>
            <p:spPr bwMode="auto">
              <a:xfrm>
                <a:off x="864" y="2160"/>
                <a:ext cx="720" cy="294"/>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altLang="en-US" sz="2400" b="1">
                    <a:solidFill>
                      <a:srgbClr val="CC3300"/>
                    </a:solidFill>
                    <a:latin typeface="Times New Roman" pitchFamily="18" charset="0"/>
                    <a:cs typeface="Times New Roman" pitchFamily="18" charset="0"/>
                  </a:rPr>
                  <a:t>Tim</a:t>
                </a:r>
              </a:p>
            </p:txBody>
          </p:sp>
        </p:grpSp>
        <p:grpSp>
          <p:nvGrpSpPr>
            <p:cNvPr id="3078" name="Group 7"/>
            <p:cNvGrpSpPr>
              <a:grpSpLocks/>
            </p:cNvGrpSpPr>
            <p:nvPr/>
          </p:nvGrpSpPr>
          <p:grpSpPr bwMode="auto">
            <a:xfrm>
              <a:off x="609600" y="4800605"/>
              <a:ext cx="3683000" cy="466726"/>
              <a:chOff x="384" y="3024"/>
              <a:chExt cx="2320" cy="294"/>
            </a:xfrm>
          </p:grpSpPr>
          <p:sp>
            <p:nvSpPr>
              <p:cNvPr id="3100" name="Line 8"/>
              <p:cNvSpPr>
                <a:spLocks noChangeShapeType="1"/>
              </p:cNvSpPr>
              <p:nvPr/>
            </p:nvSpPr>
            <p:spPr bwMode="auto">
              <a:xfrm>
                <a:off x="1872" y="3120"/>
                <a:ext cx="832" cy="0"/>
              </a:xfrm>
              <a:prstGeom prst="line">
                <a:avLst/>
              </a:prstGeom>
              <a:noFill/>
              <a:ln w="38100">
                <a:solidFill>
                  <a:srgbClr val="FF0066"/>
                </a:solidFill>
                <a:round/>
                <a:headEnd/>
                <a:tailEnd type="triangle" w="med" len="med"/>
              </a:ln>
            </p:spPr>
            <p:txBody>
              <a:bodyPr/>
              <a:lstStyle/>
              <a:p>
                <a:endParaRPr lang="en-US"/>
              </a:p>
            </p:txBody>
          </p:sp>
          <p:sp>
            <p:nvSpPr>
              <p:cNvPr id="3101" name="Text Box 9"/>
              <p:cNvSpPr txBox="1">
                <a:spLocks noChangeArrowheads="1"/>
              </p:cNvSpPr>
              <p:nvPr/>
            </p:nvSpPr>
            <p:spPr bwMode="auto">
              <a:xfrm>
                <a:off x="384" y="3024"/>
                <a:ext cx="1488" cy="294"/>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altLang="en-US" sz="2400" b="1">
                    <a:solidFill>
                      <a:srgbClr val="CC3300"/>
                    </a:solidFill>
                    <a:latin typeface="Times New Roman" pitchFamily="18" charset="0"/>
                    <a:cs typeface="Times New Roman" pitchFamily="18" charset="0"/>
                  </a:rPr>
                  <a:t>Tĩnh mạch chủ</a:t>
                </a:r>
              </a:p>
            </p:txBody>
          </p:sp>
        </p:grpSp>
        <p:grpSp>
          <p:nvGrpSpPr>
            <p:cNvPr id="3079" name="Group 10"/>
            <p:cNvGrpSpPr>
              <a:grpSpLocks/>
            </p:cNvGrpSpPr>
            <p:nvPr/>
          </p:nvGrpSpPr>
          <p:grpSpPr bwMode="auto">
            <a:xfrm>
              <a:off x="6337300" y="3810002"/>
              <a:ext cx="2806700" cy="1000126"/>
              <a:chOff x="3992" y="2400"/>
              <a:chExt cx="1768" cy="630"/>
            </a:xfrm>
          </p:grpSpPr>
          <p:sp>
            <p:nvSpPr>
              <p:cNvPr id="3096" name="Text Box 11"/>
              <p:cNvSpPr txBox="1">
                <a:spLocks noChangeArrowheads="1"/>
              </p:cNvSpPr>
              <p:nvPr/>
            </p:nvSpPr>
            <p:spPr bwMode="auto">
              <a:xfrm>
                <a:off x="4272" y="2736"/>
                <a:ext cx="1488" cy="294"/>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altLang="en-US" sz="2400" b="1">
                    <a:solidFill>
                      <a:srgbClr val="CC3300"/>
                    </a:solidFill>
                    <a:latin typeface="Times New Roman" pitchFamily="18" charset="0"/>
                    <a:cs typeface="Times New Roman" pitchFamily="18" charset="0"/>
                  </a:rPr>
                  <a:t>Động mạch chủ</a:t>
                </a:r>
              </a:p>
            </p:txBody>
          </p:sp>
          <p:grpSp>
            <p:nvGrpSpPr>
              <p:cNvPr id="3097" name="Group 12"/>
              <p:cNvGrpSpPr>
                <a:grpSpLocks/>
              </p:cNvGrpSpPr>
              <p:nvPr/>
            </p:nvGrpSpPr>
            <p:grpSpPr bwMode="auto">
              <a:xfrm>
                <a:off x="3992" y="2400"/>
                <a:ext cx="1096" cy="336"/>
                <a:chOff x="3992" y="2400"/>
                <a:chExt cx="1096" cy="336"/>
              </a:xfrm>
            </p:grpSpPr>
            <p:sp>
              <p:nvSpPr>
                <p:cNvPr id="3098" name="Line 13"/>
                <p:cNvSpPr>
                  <a:spLocks noChangeShapeType="1"/>
                </p:cNvSpPr>
                <p:nvPr/>
              </p:nvSpPr>
              <p:spPr bwMode="auto">
                <a:xfrm flipH="1">
                  <a:off x="3992" y="2400"/>
                  <a:ext cx="904" cy="0"/>
                </a:xfrm>
                <a:prstGeom prst="line">
                  <a:avLst/>
                </a:prstGeom>
                <a:noFill/>
                <a:ln w="38100">
                  <a:solidFill>
                    <a:srgbClr val="FF0066"/>
                  </a:solidFill>
                  <a:round/>
                  <a:headEnd/>
                  <a:tailEnd type="triangle" w="med" len="med"/>
                </a:ln>
              </p:spPr>
              <p:txBody>
                <a:bodyPr/>
                <a:lstStyle/>
                <a:p>
                  <a:endParaRPr lang="en-US"/>
                </a:p>
              </p:txBody>
            </p:sp>
            <p:sp>
              <p:nvSpPr>
                <p:cNvPr id="3099" name="Line 14"/>
                <p:cNvSpPr>
                  <a:spLocks noChangeShapeType="1"/>
                </p:cNvSpPr>
                <p:nvPr/>
              </p:nvSpPr>
              <p:spPr bwMode="auto">
                <a:xfrm>
                  <a:off x="4896" y="2400"/>
                  <a:ext cx="192" cy="336"/>
                </a:xfrm>
                <a:prstGeom prst="line">
                  <a:avLst/>
                </a:prstGeom>
                <a:noFill/>
                <a:ln w="38100">
                  <a:solidFill>
                    <a:srgbClr val="FF0066"/>
                  </a:solidFill>
                  <a:round/>
                  <a:headEnd/>
                  <a:tailEnd/>
                </a:ln>
              </p:spPr>
              <p:txBody>
                <a:bodyPr/>
                <a:lstStyle/>
                <a:p>
                  <a:endParaRPr lang="en-US"/>
                </a:p>
              </p:txBody>
            </p:sp>
          </p:grpSp>
        </p:grpSp>
        <p:grpSp>
          <p:nvGrpSpPr>
            <p:cNvPr id="3080" name="Group 15"/>
            <p:cNvGrpSpPr>
              <a:grpSpLocks/>
            </p:cNvGrpSpPr>
            <p:nvPr/>
          </p:nvGrpSpPr>
          <p:grpSpPr bwMode="auto">
            <a:xfrm>
              <a:off x="3276600" y="5791200"/>
              <a:ext cx="3962400" cy="923925"/>
              <a:chOff x="2064" y="3648"/>
              <a:chExt cx="2496" cy="582"/>
            </a:xfrm>
          </p:grpSpPr>
          <p:sp>
            <p:nvSpPr>
              <p:cNvPr id="3092" name="Text Box 16"/>
              <p:cNvSpPr txBox="1">
                <a:spLocks noChangeArrowheads="1"/>
              </p:cNvSpPr>
              <p:nvPr/>
            </p:nvSpPr>
            <p:spPr bwMode="auto">
              <a:xfrm>
                <a:off x="2064" y="3936"/>
                <a:ext cx="2496" cy="294"/>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altLang="en-US" sz="2400" b="1">
                    <a:solidFill>
                      <a:srgbClr val="CC3300"/>
                    </a:solidFill>
                    <a:latin typeface="Times New Roman" pitchFamily="18" charset="0"/>
                    <a:cs typeface="Times New Roman" pitchFamily="18" charset="0"/>
                  </a:rPr>
                  <a:t>Mao mạch ở các cơ quan</a:t>
                </a:r>
              </a:p>
            </p:txBody>
          </p:sp>
          <p:grpSp>
            <p:nvGrpSpPr>
              <p:cNvPr id="3093" name="Group 17"/>
              <p:cNvGrpSpPr>
                <a:grpSpLocks/>
              </p:cNvGrpSpPr>
              <p:nvPr/>
            </p:nvGrpSpPr>
            <p:grpSpPr bwMode="auto">
              <a:xfrm>
                <a:off x="3424" y="3648"/>
                <a:ext cx="1088" cy="288"/>
                <a:chOff x="3424" y="3648"/>
                <a:chExt cx="1088" cy="288"/>
              </a:xfrm>
            </p:grpSpPr>
            <p:sp>
              <p:nvSpPr>
                <p:cNvPr id="3094" name="Line 18"/>
                <p:cNvSpPr>
                  <a:spLocks noChangeShapeType="1"/>
                </p:cNvSpPr>
                <p:nvPr/>
              </p:nvSpPr>
              <p:spPr bwMode="auto">
                <a:xfrm flipH="1" flipV="1">
                  <a:off x="3424" y="3648"/>
                  <a:ext cx="1040" cy="96"/>
                </a:xfrm>
                <a:prstGeom prst="line">
                  <a:avLst/>
                </a:prstGeom>
                <a:noFill/>
                <a:ln w="38100">
                  <a:solidFill>
                    <a:srgbClr val="FF0066"/>
                  </a:solidFill>
                  <a:round/>
                  <a:headEnd/>
                  <a:tailEnd type="triangle" w="med" len="med"/>
                </a:ln>
              </p:spPr>
              <p:txBody>
                <a:bodyPr/>
                <a:lstStyle/>
                <a:p>
                  <a:endParaRPr lang="en-US"/>
                </a:p>
              </p:txBody>
            </p:sp>
            <p:sp>
              <p:nvSpPr>
                <p:cNvPr id="3095" name="Line 19"/>
                <p:cNvSpPr>
                  <a:spLocks noChangeShapeType="1"/>
                </p:cNvSpPr>
                <p:nvPr/>
              </p:nvSpPr>
              <p:spPr bwMode="auto">
                <a:xfrm>
                  <a:off x="4464" y="3744"/>
                  <a:ext cx="48" cy="192"/>
                </a:xfrm>
                <a:prstGeom prst="line">
                  <a:avLst/>
                </a:prstGeom>
                <a:noFill/>
                <a:ln w="38100">
                  <a:solidFill>
                    <a:srgbClr val="FF0066"/>
                  </a:solidFill>
                  <a:round/>
                  <a:headEnd/>
                  <a:tailEnd/>
                </a:ln>
              </p:spPr>
              <p:txBody>
                <a:bodyPr/>
                <a:lstStyle/>
                <a:p>
                  <a:endParaRPr lang="en-US"/>
                </a:p>
              </p:txBody>
            </p:sp>
          </p:grpSp>
        </p:grpSp>
        <p:grpSp>
          <p:nvGrpSpPr>
            <p:cNvPr id="3081" name="Group 20"/>
            <p:cNvGrpSpPr>
              <a:grpSpLocks/>
            </p:cNvGrpSpPr>
            <p:nvPr/>
          </p:nvGrpSpPr>
          <p:grpSpPr bwMode="auto">
            <a:xfrm>
              <a:off x="0" y="1371600"/>
              <a:ext cx="5334000" cy="914400"/>
              <a:chOff x="0" y="864"/>
              <a:chExt cx="3360" cy="576"/>
            </a:xfrm>
          </p:grpSpPr>
          <p:sp>
            <p:nvSpPr>
              <p:cNvPr id="3088" name="Text Box 21"/>
              <p:cNvSpPr txBox="1">
                <a:spLocks noChangeArrowheads="1"/>
              </p:cNvSpPr>
              <p:nvPr/>
            </p:nvSpPr>
            <p:spPr bwMode="auto">
              <a:xfrm>
                <a:off x="0" y="864"/>
                <a:ext cx="2496" cy="294"/>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altLang="en-US" sz="2400" b="1">
                    <a:solidFill>
                      <a:srgbClr val="CC3300"/>
                    </a:solidFill>
                    <a:latin typeface="Times New Roman" pitchFamily="18" charset="0"/>
                    <a:cs typeface="Times New Roman" pitchFamily="18" charset="0"/>
                  </a:rPr>
                  <a:t>Mao mạch phổi</a:t>
                </a:r>
              </a:p>
            </p:txBody>
          </p:sp>
          <p:grpSp>
            <p:nvGrpSpPr>
              <p:cNvPr id="3089" name="Group 22"/>
              <p:cNvGrpSpPr>
                <a:grpSpLocks/>
              </p:cNvGrpSpPr>
              <p:nvPr/>
            </p:nvGrpSpPr>
            <p:grpSpPr bwMode="auto">
              <a:xfrm>
                <a:off x="2496" y="1011"/>
                <a:ext cx="864" cy="429"/>
                <a:chOff x="2496" y="1011"/>
                <a:chExt cx="864" cy="429"/>
              </a:xfrm>
            </p:grpSpPr>
            <p:sp>
              <p:nvSpPr>
                <p:cNvPr id="3090" name="Line 23"/>
                <p:cNvSpPr>
                  <a:spLocks noChangeShapeType="1"/>
                </p:cNvSpPr>
                <p:nvPr/>
              </p:nvSpPr>
              <p:spPr bwMode="auto">
                <a:xfrm>
                  <a:off x="2496" y="1011"/>
                  <a:ext cx="624" cy="237"/>
                </a:xfrm>
                <a:prstGeom prst="line">
                  <a:avLst/>
                </a:prstGeom>
                <a:noFill/>
                <a:ln w="38100">
                  <a:solidFill>
                    <a:srgbClr val="FF0066"/>
                  </a:solidFill>
                  <a:round/>
                  <a:headEnd/>
                  <a:tailEnd/>
                </a:ln>
              </p:spPr>
              <p:txBody>
                <a:bodyPr/>
                <a:lstStyle/>
                <a:p>
                  <a:endParaRPr lang="en-US"/>
                </a:p>
              </p:txBody>
            </p:sp>
            <p:sp>
              <p:nvSpPr>
                <p:cNvPr id="3091" name="Line 24"/>
                <p:cNvSpPr>
                  <a:spLocks noChangeShapeType="1"/>
                </p:cNvSpPr>
                <p:nvPr/>
              </p:nvSpPr>
              <p:spPr bwMode="auto">
                <a:xfrm>
                  <a:off x="3120" y="1248"/>
                  <a:ext cx="240" cy="192"/>
                </a:xfrm>
                <a:prstGeom prst="line">
                  <a:avLst/>
                </a:prstGeom>
                <a:noFill/>
                <a:ln w="38100">
                  <a:solidFill>
                    <a:srgbClr val="FF0066"/>
                  </a:solidFill>
                  <a:round/>
                  <a:headEnd/>
                  <a:tailEnd type="triangle" w="med" len="med"/>
                </a:ln>
              </p:spPr>
              <p:txBody>
                <a:bodyPr/>
                <a:lstStyle/>
                <a:p>
                  <a:endParaRPr lang="en-US"/>
                </a:p>
              </p:txBody>
            </p:sp>
          </p:grpSp>
        </p:grpSp>
        <p:grpSp>
          <p:nvGrpSpPr>
            <p:cNvPr id="3082" name="Group 25"/>
            <p:cNvGrpSpPr>
              <a:grpSpLocks/>
            </p:cNvGrpSpPr>
            <p:nvPr/>
          </p:nvGrpSpPr>
          <p:grpSpPr bwMode="auto">
            <a:xfrm>
              <a:off x="838200" y="2590803"/>
              <a:ext cx="4038600" cy="466726"/>
              <a:chOff x="528" y="1632"/>
              <a:chExt cx="2544" cy="294"/>
            </a:xfrm>
          </p:grpSpPr>
          <p:sp>
            <p:nvSpPr>
              <p:cNvPr id="3086" name="Text Box 26"/>
              <p:cNvSpPr txBox="1">
                <a:spLocks noChangeArrowheads="1"/>
              </p:cNvSpPr>
              <p:nvPr/>
            </p:nvSpPr>
            <p:spPr bwMode="auto">
              <a:xfrm>
                <a:off x="528" y="1632"/>
                <a:ext cx="1680" cy="294"/>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altLang="en-US" sz="2400" b="1">
                    <a:solidFill>
                      <a:srgbClr val="CC3300"/>
                    </a:solidFill>
                    <a:latin typeface="Times New Roman" pitchFamily="18" charset="0"/>
                    <a:cs typeface="Times New Roman" pitchFamily="18" charset="0"/>
                  </a:rPr>
                  <a:t>Động mạch phổi</a:t>
                </a:r>
              </a:p>
            </p:txBody>
          </p:sp>
          <p:sp>
            <p:nvSpPr>
              <p:cNvPr id="3087" name="Line 27"/>
              <p:cNvSpPr>
                <a:spLocks noChangeShapeType="1"/>
              </p:cNvSpPr>
              <p:nvPr/>
            </p:nvSpPr>
            <p:spPr bwMode="auto">
              <a:xfrm>
                <a:off x="2208" y="1776"/>
                <a:ext cx="864" cy="0"/>
              </a:xfrm>
              <a:prstGeom prst="line">
                <a:avLst/>
              </a:prstGeom>
              <a:noFill/>
              <a:ln w="38100">
                <a:solidFill>
                  <a:srgbClr val="FF0066"/>
                </a:solidFill>
                <a:round/>
                <a:headEnd/>
                <a:tailEnd type="triangle" w="med" len="med"/>
              </a:ln>
            </p:spPr>
            <p:txBody>
              <a:bodyPr/>
              <a:lstStyle/>
              <a:p>
                <a:endParaRPr lang="en-US"/>
              </a:p>
            </p:txBody>
          </p:sp>
        </p:grpSp>
        <p:grpSp>
          <p:nvGrpSpPr>
            <p:cNvPr id="3083" name="Group 28"/>
            <p:cNvGrpSpPr>
              <a:grpSpLocks/>
            </p:cNvGrpSpPr>
            <p:nvPr/>
          </p:nvGrpSpPr>
          <p:grpSpPr bwMode="auto">
            <a:xfrm>
              <a:off x="5892800" y="2590803"/>
              <a:ext cx="3251200" cy="466726"/>
              <a:chOff x="3712" y="1632"/>
              <a:chExt cx="2048" cy="294"/>
            </a:xfrm>
          </p:grpSpPr>
          <p:sp>
            <p:nvSpPr>
              <p:cNvPr id="3084" name="Text Box 29"/>
              <p:cNvSpPr txBox="1">
                <a:spLocks noChangeArrowheads="1"/>
              </p:cNvSpPr>
              <p:nvPr/>
            </p:nvSpPr>
            <p:spPr bwMode="auto">
              <a:xfrm>
                <a:off x="4272" y="1632"/>
                <a:ext cx="1488" cy="294"/>
              </a:xfrm>
              <a:prstGeom prst="rect">
                <a:avLst/>
              </a:prstGeom>
              <a:solidFill>
                <a:srgbClr val="FFFF99"/>
              </a:solidFill>
              <a:ln w="9525">
                <a:solidFill>
                  <a:srgbClr val="006600"/>
                </a:solidFill>
                <a:miter lim="800000"/>
                <a:headEnd/>
                <a:tailEnd/>
              </a:ln>
            </p:spPr>
            <p:txBody>
              <a:bodyPr>
                <a:spAutoFit/>
              </a:bodyPr>
              <a:lstStyle/>
              <a:p>
                <a:pPr algn="ctr" eaLnBrk="1" hangingPunct="1">
                  <a:spcBef>
                    <a:spcPct val="50000"/>
                  </a:spcBef>
                </a:pPr>
                <a:r>
                  <a:rPr lang="en-US" altLang="en-US" sz="2400" b="1">
                    <a:solidFill>
                      <a:srgbClr val="CC3300"/>
                    </a:solidFill>
                    <a:latin typeface="Times New Roman" pitchFamily="18" charset="0"/>
                    <a:cs typeface="Times New Roman" pitchFamily="18" charset="0"/>
                  </a:rPr>
                  <a:t>Tĩnh mạch phổi</a:t>
                </a:r>
              </a:p>
            </p:txBody>
          </p:sp>
          <p:sp>
            <p:nvSpPr>
              <p:cNvPr id="3085" name="Line 30"/>
              <p:cNvSpPr>
                <a:spLocks noChangeShapeType="1"/>
              </p:cNvSpPr>
              <p:nvPr/>
            </p:nvSpPr>
            <p:spPr bwMode="auto">
              <a:xfrm flipH="1">
                <a:off x="3712" y="1776"/>
                <a:ext cx="560" cy="0"/>
              </a:xfrm>
              <a:prstGeom prst="line">
                <a:avLst/>
              </a:prstGeom>
              <a:noFill/>
              <a:ln w="38100">
                <a:solidFill>
                  <a:srgbClr val="FF0066"/>
                </a:solidFill>
                <a:round/>
                <a:headEnd/>
                <a:tailEnd type="triangle" w="med" len="med"/>
              </a:ln>
            </p:spPr>
            <p:txBody>
              <a:bodyPr/>
              <a:lstStyle/>
              <a:p>
                <a:endParaRPr lang="en-US"/>
              </a:p>
            </p:txBody>
          </p:sp>
        </p:grpSp>
      </p:grpSp>
      <p:sp>
        <p:nvSpPr>
          <p:cNvPr id="146463" name="Rectangle 31"/>
          <p:cNvSpPr>
            <a:spLocks noChangeArrowheads="1"/>
          </p:cNvSpPr>
          <p:nvPr/>
        </p:nvSpPr>
        <p:spPr bwMode="auto">
          <a:xfrm>
            <a:off x="0" y="179388"/>
            <a:ext cx="8915400" cy="1168400"/>
          </a:xfrm>
          <a:prstGeom prst="rect">
            <a:avLst/>
          </a:prstGeom>
          <a:noFill/>
          <a:ln w="9525">
            <a:noFill/>
            <a:miter lim="800000"/>
            <a:headEnd/>
            <a:tailEnd/>
          </a:ln>
        </p:spPr>
        <p:txBody>
          <a:bodyPr>
            <a:spAutoFit/>
          </a:bodyPr>
          <a:lstStyle/>
          <a:p>
            <a:pPr algn="ctr"/>
            <a:r>
              <a:rPr lang="en-US" altLang="en-US" sz="3500" b="1" i="1">
                <a:solidFill>
                  <a:schemeClr val="bg1"/>
                </a:solidFill>
                <a:latin typeface="Times New Roman" pitchFamily="18" charset="0"/>
                <a:cs typeface="Arial" pitchFamily="34" charset="0"/>
              </a:rPr>
              <a:t> </a:t>
            </a:r>
            <a:r>
              <a:rPr lang="en-US" altLang="en-US" sz="3500" b="1" i="1">
                <a:solidFill>
                  <a:srgbClr val="FF0000"/>
                </a:solidFill>
                <a:latin typeface="Times New Roman" pitchFamily="18" charset="0"/>
                <a:cs typeface="Arial" pitchFamily="34" charset="0"/>
              </a:rPr>
              <a:t>Nêu đường đi của máu trong vòng tuần hoàn lớn và vòng tuần hoàn nhỏ?</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8" presetClass="emph" presetSubtype="0" fill="hold" grpId="0" nodeType="withEffect">
                                  <p:stCondLst>
                                    <p:cond delay="0"/>
                                  </p:stCondLst>
                                  <p:childTnLst>
                                    <p:animRot by="21600000">
                                      <p:cBhvr>
                                        <p:cTn id="22" dur="2000" fill="hold"/>
                                        <p:tgtEl>
                                          <p:spTgt spid="1464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62100" y="228600"/>
            <a:ext cx="6477000" cy="85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0000CC"/>
                </a:solidFill>
                <a:latin typeface="Times New Roman" panose="02020603050405020304" pitchFamily="18" charset="0"/>
                <a:cs typeface="Times New Roman" panose="02020603050405020304" pitchFamily="18" charset="0"/>
              </a:rPr>
              <a:t>Thứ</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ngày</a:t>
            </a:r>
            <a:r>
              <a:rPr lang="en-US" sz="3200" b="1" dirty="0">
                <a:solidFill>
                  <a:srgbClr val="0000CC"/>
                </a:solidFill>
                <a:latin typeface="Times New Roman" panose="02020603050405020304" pitchFamily="18" charset="0"/>
                <a:cs typeface="Times New Roman" panose="02020603050405020304" pitchFamily="18" charset="0"/>
              </a:rPr>
              <a:t> 27 </a:t>
            </a:r>
            <a:r>
              <a:rPr lang="en-US" sz="3200" b="1" dirty="0" err="1">
                <a:solidFill>
                  <a:srgbClr val="0000CC"/>
                </a:solidFill>
                <a:latin typeface="Times New Roman" panose="02020603050405020304" pitchFamily="18" charset="0"/>
                <a:cs typeface="Times New Roman" panose="02020603050405020304" pitchFamily="18" charset="0"/>
              </a:rPr>
              <a:t>tháng</a:t>
            </a:r>
            <a:r>
              <a:rPr lang="en-US" sz="3200" b="1" dirty="0">
                <a:solidFill>
                  <a:srgbClr val="0000CC"/>
                </a:solidFill>
                <a:latin typeface="Times New Roman" panose="02020603050405020304" pitchFamily="18" charset="0"/>
                <a:cs typeface="Times New Roman" panose="02020603050405020304" pitchFamily="18" charset="0"/>
              </a:rPr>
              <a:t> 9 </a:t>
            </a:r>
            <a:r>
              <a:rPr lang="en-US" sz="3200" b="1" dirty="0" err="1">
                <a:solidFill>
                  <a:srgbClr val="0000CC"/>
                </a:solidFill>
                <a:latin typeface="Times New Roman" panose="02020603050405020304" pitchFamily="18" charset="0"/>
                <a:cs typeface="Times New Roman" panose="02020603050405020304" pitchFamily="18" charset="0"/>
              </a:rPr>
              <a:t>năm</a:t>
            </a:r>
            <a:r>
              <a:rPr lang="en-US" sz="3200" b="1" dirty="0">
                <a:solidFill>
                  <a:srgbClr val="0000CC"/>
                </a:solidFill>
                <a:latin typeface="Times New Roman" panose="02020603050405020304" pitchFamily="18" charset="0"/>
                <a:cs typeface="Times New Roman" panose="02020603050405020304" pitchFamily="18" charset="0"/>
              </a:rPr>
              <a:t> 2017</a:t>
            </a:r>
          </a:p>
        </p:txBody>
      </p:sp>
      <p:sp>
        <p:nvSpPr>
          <p:cNvPr id="5" name="Rectangle 4"/>
          <p:cNvSpPr/>
          <p:nvPr/>
        </p:nvSpPr>
        <p:spPr>
          <a:xfrm>
            <a:off x="0" y="15875"/>
            <a:ext cx="9144000" cy="85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904875" y="1676400"/>
            <a:ext cx="6858000" cy="1204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28662E"/>
                </a:solidFill>
              </a:rPr>
              <a:t>* </a:t>
            </a:r>
            <a:r>
              <a:rPr lang="en-US" sz="3600" b="1" dirty="0" err="1">
                <a:solidFill>
                  <a:srgbClr val="28662E"/>
                </a:solidFill>
              </a:rPr>
              <a:t>Hoạt</a:t>
            </a:r>
            <a:r>
              <a:rPr lang="en-US" sz="3600" b="1" dirty="0">
                <a:solidFill>
                  <a:srgbClr val="28662E"/>
                </a:solidFill>
              </a:rPr>
              <a:t> </a:t>
            </a:r>
            <a:r>
              <a:rPr lang="en-US" sz="3600" b="1" dirty="0" err="1">
                <a:solidFill>
                  <a:srgbClr val="28662E"/>
                </a:solidFill>
              </a:rPr>
              <a:t>động</a:t>
            </a:r>
            <a:r>
              <a:rPr lang="en-US" sz="3600" b="1" dirty="0">
                <a:solidFill>
                  <a:srgbClr val="28662E"/>
                </a:solidFill>
              </a:rPr>
              <a:t> 1: </a:t>
            </a:r>
            <a:r>
              <a:rPr lang="en-US" sz="3600" b="1" dirty="0" err="1">
                <a:solidFill>
                  <a:srgbClr val="28662E"/>
                </a:solidFill>
              </a:rPr>
              <a:t>Trò</a:t>
            </a:r>
            <a:r>
              <a:rPr lang="en-US" sz="3600" b="1" dirty="0">
                <a:solidFill>
                  <a:srgbClr val="28662E"/>
                </a:solidFill>
              </a:rPr>
              <a:t> </a:t>
            </a:r>
            <a:r>
              <a:rPr lang="en-US" sz="3600" b="1" dirty="0" err="1">
                <a:solidFill>
                  <a:srgbClr val="28662E"/>
                </a:solidFill>
              </a:rPr>
              <a:t>chơi</a:t>
            </a:r>
            <a:r>
              <a:rPr lang="en-US" sz="3600" b="1" dirty="0">
                <a:solidFill>
                  <a:srgbClr val="28662E"/>
                </a:solidFill>
              </a:rPr>
              <a:t> </a:t>
            </a:r>
            <a:r>
              <a:rPr lang="en-US" sz="3600" b="1" dirty="0" err="1">
                <a:solidFill>
                  <a:srgbClr val="28662E"/>
                </a:solidFill>
              </a:rPr>
              <a:t>vận</a:t>
            </a:r>
            <a:r>
              <a:rPr lang="en-US" sz="3600" b="1" dirty="0">
                <a:solidFill>
                  <a:srgbClr val="28662E"/>
                </a:solidFill>
              </a:rPr>
              <a:t> </a:t>
            </a:r>
            <a:r>
              <a:rPr lang="en-US" sz="3600" b="1" dirty="0" err="1">
                <a:solidFill>
                  <a:srgbClr val="28662E"/>
                </a:solidFill>
              </a:rPr>
              <a:t>động</a:t>
            </a:r>
            <a:r>
              <a:rPr lang="en-US" sz="3600" b="1" dirty="0">
                <a:solidFill>
                  <a:srgbClr val="28662E"/>
                </a:solidFill>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3" descr="FIREWRK8"/>
          <p:cNvPicPr>
            <a:picLocks noChangeAspect="1" noChangeArrowheads="1"/>
          </p:cNvPicPr>
          <p:nvPr/>
        </p:nvPicPr>
        <p:blipFill>
          <a:blip r:embed="rId3"/>
          <a:srcRect/>
          <a:stretch>
            <a:fillRect/>
          </a:stretch>
        </p:blipFill>
        <p:spPr bwMode="auto">
          <a:xfrm>
            <a:off x="3200400" y="609600"/>
            <a:ext cx="1154113" cy="1357313"/>
          </a:xfrm>
          <a:prstGeom prst="rect">
            <a:avLst/>
          </a:prstGeom>
          <a:noFill/>
          <a:ln w="9525">
            <a:noFill/>
            <a:miter lim="800000"/>
            <a:headEnd/>
            <a:tailEnd/>
          </a:ln>
        </p:spPr>
      </p:pic>
      <p:pic>
        <p:nvPicPr>
          <p:cNvPr id="5123" name="Picture 33" descr="FIREWRK8"/>
          <p:cNvPicPr>
            <a:picLocks noChangeAspect="1" noChangeArrowheads="1"/>
          </p:cNvPicPr>
          <p:nvPr/>
        </p:nvPicPr>
        <p:blipFill>
          <a:blip r:embed="rId3"/>
          <a:srcRect/>
          <a:stretch>
            <a:fillRect/>
          </a:stretch>
        </p:blipFill>
        <p:spPr bwMode="auto">
          <a:xfrm>
            <a:off x="7315200" y="2286000"/>
            <a:ext cx="1154113" cy="1357313"/>
          </a:xfrm>
          <a:prstGeom prst="rect">
            <a:avLst/>
          </a:prstGeom>
          <a:noFill/>
          <a:ln w="9525">
            <a:noFill/>
            <a:miter lim="800000"/>
            <a:headEnd/>
            <a:tailEnd/>
          </a:ln>
        </p:spPr>
      </p:pic>
      <p:sp>
        <p:nvSpPr>
          <p:cNvPr id="153603" name="Text Box 3"/>
          <p:cNvSpPr txBox="1">
            <a:spLocks noChangeArrowheads="1"/>
          </p:cNvSpPr>
          <p:nvPr/>
        </p:nvSpPr>
        <p:spPr bwMode="auto">
          <a:xfrm rot="10800000" flipV="1">
            <a:off x="1046163" y="1108075"/>
            <a:ext cx="2074862" cy="708025"/>
          </a:xfrm>
          <a:prstGeom prst="rect">
            <a:avLst/>
          </a:prstGeom>
          <a:noFill/>
          <a:ln w="9525">
            <a:noFill/>
            <a:miter lim="800000"/>
            <a:headEnd/>
            <a:tailEnd/>
          </a:ln>
        </p:spPr>
        <p:txBody>
          <a:bodyPr>
            <a:spAutoFit/>
          </a:bodyPr>
          <a:lstStyle/>
          <a:p>
            <a:pPr>
              <a:spcBef>
                <a:spcPct val="50000"/>
              </a:spcBef>
            </a:pPr>
            <a:r>
              <a:rPr lang="en-US" altLang="en-US" sz="4000">
                <a:solidFill>
                  <a:srgbClr val="861108"/>
                </a:solidFill>
                <a:latin typeface="Times New Roman" pitchFamily="18" charset="0"/>
                <a:cs typeface="Times New Roman" pitchFamily="18" charset="0"/>
              </a:rPr>
              <a:t>Kết luận:</a:t>
            </a:r>
          </a:p>
        </p:txBody>
      </p:sp>
      <p:sp>
        <p:nvSpPr>
          <p:cNvPr id="153604" name="Text Box 4"/>
          <p:cNvSpPr txBox="1">
            <a:spLocks noChangeArrowheads="1"/>
          </p:cNvSpPr>
          <p:nvPr/>
        </p:nvSpPr>
        <p:spPr bwMode="auto">
          <a:xfrm>
            <a:off x="547688" y="2195513"/>
            <a:ext cx="8153400" cy="4400550"/>
          </a:xfrm>
          <a:prstGeom prst="rect">
            <a:avLst/>
          </a:prstGeom>
          <a:noFill/>
          <a:ln w="9525">
            <a:noFill/>
            <a:miter lim="800000"/>
            <a:headEnd/>
            <a:tailEnd/>
          </a:ln>
        </p:spPr>
        <p:txBody>
          <a:bodyPr>
            <a:spAutoFit/>
          </a:bodyPr>
          <a:lstStyle/>
          <a:p>
            <a:pPr>
              <a:spcBef>
                <a:spcPct val="50000"/>
              </a:spcBef>
              <a:buFontTx/>
              <a:buBlip>
                <a:blip r:embed="rId4"/>
              </a:buBlip>
            </a:pPr>
            <a:r>
              <a:rPr lang="en-US" altLang="en-US" sz="4000" b="1" i="1">
                <a:solidFill>
                  <a:srgbClr val="000000"/>
                </a:solidFill>
                <a:latin typeface="Times New Roman" pitchFamily="18" charset="0"/>
                <a:cs typeface="Times New Roman" pitchFamily="18" charset="0"/>
              </a:rPr>
              <a:t>Khi ta vận động mạnh hoặc lao động chân tay thì nhịp tim sẽ nhanh hơn mức bình thường. Vì vậy lao động và vui chơi rất có lợi cho hoạt động tim mạch. Tuy nhiên nếu lao động hoặc hoạt động quá sức, tim sẽ bị mệt, có hại cho sức khỏe</a:t>
            </a:r>
            <a:r>
              <a:rPr lang="en-US" altLang="en-US" sz="4000" b="1" i="1">
                <a:solidFill>
                  <a:srgbClr val="000000"/>
                </a:solidFill>
                <a:latin typeface="Arial" pitchFamily="34" charset="0"/>
              </a:rPr>
              <a:t>.</a:t>
            </a:r>
          </a:p>
        </p:txBody>
      </p:sp>
      <p:sp>
        <p:nvSpPr>
          <p:cNvPr id="15" name="Rectangle 14"/>
          <p:cNvSpPr/>
          <p:nvPr/>
        </p:nvSpPr>
        <p:spPr>
          <a:xfrm>
            <a:off x="1385888" y="30163"/>
            <a:ext cx="6477000" cy="852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0000CC"/>
                </a:solidFill>
                <a:latin typeface="Times New Roman" panose="02020603050405020304" pitchFamily="18" charset="0"/>
                <a:cs typeface="Times New Roman" panose="02020603050405020304" pitchFamily="18" charset="0"/>
              </a:rPr>
              <a:t>Thứ</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ngày</a:t>
            </a:r>
            <a:r>
              <a:rPr lang="en-US" sz="3200" b="1" dirty="0">
                <a:solidFill>
                  <a:srgbClr val="0000CC"/>
                </a:solidFill>
                <a:latin typeface="Times New Roman" panose="02020603050405020304" pitchFamily="18" charset="0"/>
                <a:cs typeface="Times New Roman" panose="02020603050405020304" pitchFamily="18" charset="0"/>
              </a:rPr>
              <a:t> 27 </a:t>
            </a:r>
            <a:r>
              <a:rPr lang="en-US" sz="3200" b="1" dirty="0" err="1">
                <a:solidFill>
                  <a:srgbClr val="0000CC"/>
                </a:solidFill>
                <a:latin typeface="Times New Roman" panose="02020603050405020304" pitchFamily="18" charset="0"/>
                <a:cs typeface="Times New Roman" panose="02020603050405020304" pitchFamily="18" charset="0"/>
              </a:rPr>
              <a:t>tháng</a:t>
            </a:r>
            <a:r>
              <a:rPr lang="en-US" sz="3200" b="1" dirty="0">
                <a:solidFill>
                  <a:srgbClr val="0000CC"/>
                </a:solidFill>
                <a:latin typeface="Times New Roman" panose="02020603050405020304" pitchFamily="18" charset="0"/>
                <a:cs typeface="Times New Roman" panose="02020603050405020304" pitchFamily="18" charset="0"/>
              </a:rPr>
              <a:t> 9 </a:t>
            </a:r>
            <a:r>
              <a:rPr lang="en-US" sz="3200" b="1" dirty="0" err="1">
                <a:solidFill>
                  <a:srgbClr val="0000CC"/>
                </a:solidFill>
                <a:latin typeface="Times New Roman" panose="02020603050405020304" pitchFamily="18" charset="0"/>
                <a:cs typeface="Times New Roman" panose="02020603050405020304" pitchFamily="18" charset="0"/>
              </a:rPr>
              <a:t>năm</a:t>
            </a:r>
            <a:r>
              <a:rPr lang="en-US" sz="3200" b="1" dirty="0">
                <a:solidFill>
                  <a:srgbClr val="0000CC"/>
                </a:solidFill>
                <a:latin typeface="Times New Roman" panose="02020603050405020304" pitchFamily="18" charset="0"/>
                <a:cs typeface="Times New Roman" panose="02020603050405020304" pitchFamily="18" charset="0"/>
              </a:rPr>
              <a:t> 2017</a:t>
            </a:r>
          </a:p>
        </p:txBody>
      </p:sp>
      <p:sp>
        <p:nvSpPr>
          <p:cNvPr id="7" name="Rectangle 6"/>
          <p:cNvSpPr/>
          <p:nvPr/>
        </p:nvSpPr>
        <p:spPr>
          <a:xfrm>
            <a:off x="0" y="15875"/>
            <a:ext cx="9144000" cy="85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linds(horizontal)">
                                      <p:cBhvr>
                                        <p:cTn id="7" dur="500"/>
                                        <p:tgtEl>
                                          <p:spTgt spid="15360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53604"/>
                                        </p:tgtEl>
                                        <p:attrNameLst>
                                          <p:attrName>style.visibility</p:attrName>
                                        </p:attrNameLst>
                                      </p:cBhvr>
                                      <p:to>
                                        <p:strVal val="visible"/>
                                      </p:to>
                                    </p:set>
                                    <p:animEffect transition="in" filter="checkerboard(across)">
                                      <p:cBhvr>
                                        <p:cTn id="11" dur="20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0" y="0"/>
            <a:ext cx="9144000" cy="1905000"/>
          </a:xfrm>
          <a:prstGeom prst="rect">
            <a:avLst/>
          </a:prstGeom>
          <a:solidFill>
            <a:srgbClr val="66FF66"/>
          </a:solidFill>
          <a:ln w="12700" cap="sq">
            <a:solidFill>
              <a:schemeClr val="bg1"/>
            </a:solidFill>
            <a:miter lim="800000"/>
            <a:headEnd type="none" w="sm" len="sm"/>
            <a:tailEnd type="none" w="sm" len="sm"/>
          </a:ln>
        </p:spPr>
        <p:txBody>
          <a:bodyPr wrap="none" anchor="ctr"/>
          <a:lstStyle/>
          <a:p>
            <a:pPr>
              <a:buFont typeface="Arial" pitchFamily="34" charset="0"/>
              <a:buNone/>
            </a:pPr>
            <a:r>
              <a:rPr lang="en-US" altLang="en-US" sz="2400" b="1">
                <a:solidFill>
                  <a:srgbClr val="0000CC"/>
                </a:solidFill>
                <a:latin typeface="Times New Roman" pitchFamily="18" charset="0"/>
              </a:rPr>
              <a:t>* Các bạn trong tranh đang làm gì?</a:t>
            </a:r>
          </a:p>
          <a:p>
            <a:r>
              <a:rPr lang="en-US" altLang="en-US" sz="2400" b="1">
                <a:solidFill>
                  <a:srgbClr val="0000CC"/>
                </a:solidFill>
                <a:latin typeface="Times New Roman" pitchFamily="18" charset="0"/>
              </a:rPr>
              <a:t>* Theo em, các bạn làm như thế là nên hay không nên</a:t>
            </a:r>
          </a:p>
          <a:p>
            <a:r>
              <a:rPr lang="en-US" altLang="en-US" sz="2400" b="1">
                <a:solidFill>
                  <a:srgbClr val="0000CC"/>
                </a:solidFill>
                <a:latin typeface="Times New Roman" pitchFamily="18" charset="0"/>
              </a:rPr>
              <a:t> để bảo vệ tim mạch? </a:t>
            </a:r>
          </a:p>
        </p:txBody>
      </p:sp>
      <p:sp>
        <p:nvSpPr>
          <p:cNvPr id="6147" name="Text Box 12"/>
          <p:cNvSpPr txBox="1">
            <a:spLocks noChangeArrowheads="1"/>
          </p:cNvSpPr>
          <p:nvPr/>
        </p:nvSpPr>
        <p:spPr bwMode="auto">
          <a:xfrm>
            <a:off x="0" y="-117475"/>
            <a:ext cx="9113838" cy="573088"/>
          </a:xfrm>
          <a:prstGeom prst="rect">
            <a:avLst/>
          </a:prstGeom>
          <a:noFill/>
          <a:ln w="12700" cap="sq">
            <a:noFill/>
            <a:miter lim="800000"/>
            <a:headEnd type="none" w="sm" len="sm"/>
            <a:tailEnd type="none" w="sm" len="sm"/>
          </a:ln>
        </p:spPr>
        <p:txBody>
          <a:bodyPr lIns="79994" tIns="39997" rIns="79994" bIns="39997">
            <a:spAutoFit/>
          </a:bodyPr>
          <a:lstStyle/>
          <a:p>
            <a:pPr eaLnBrk="1" hangingPunct="1">
              <a:spcBef>
                <a:spcPct val="50000"/>
              </a:spcBef>
              <a:buFont typeface="Arial" pitchFamily="34" charset="0"/>
              <a:buNone/>
            </a:pPr>
            <a:r>
              <a:rPr lang="en-US" altLang="en-US" sz="3200" b="1">
                <a:latin typeface="Arial" pitchFamily="34" charset="0"/>
              </a:rPr>
              <a:t> </a:t>
            </a:r>
            <a:r>
              <a:rPr lang="en-US" altLang="en-US" sz="3200" b="1">
                <a:latin typeface=".VnTime" pitchFamily="34" charset="0"/>
              </a:rPr>
              <a:t> </a:t>
            </a:r>
            <a:r>
              <a:rPr lang="en-US" altLang="en-US" sz="2400" b="1">
                <a:solidFill>
                  <a:srgbClr val="0000CC"/>
                </a:solidFill>
              </a:rPr>
              <a:t>Hoạt động 2: Thảo luận</a:t>
            </a:r>
            <a:endParaRPr lang="en-US" altLang="en-US" sz="2400" b="1">
              <a:latin typeface=".VnTime" pitchFamily="34" charset="0"/>
            </a:endParaRPr>
          </a:p>
        </p:txBody>
      </p:sp>
      <p:pic>
        <p:nvPicPr>
          <p:cNvPr id="6148" name="Picture 14" descr="IMAGE0007"/>
          <p:cNvPicPr>
            <a:picLocks noChangeAspect="1" noChangeArrowheads="1"/>
          </p:cNvPicPr>
          <p:nvPr/>
        </p:nvPicPr>
        <p:blipFill>
          <a:blip r:embed="rId2"/>
          <a:srcRect/>
          <a:stretch>
            <a:fillRect/>
          </a:stretch>
        </p:blipFill>
        <p:spPr bwMode="auto">
          <a:xfrm>
            <a:off x="4800600" y="4114800"/>
            <a:ext cx="3886200" cy="2743200"/>
          </a:xfrm>
          <a:prstGeom prst="rect">
            <a:avLst/>
          </a:prstGeom>
          <a:noFill/>
          <a:ln w="9525">
            <a:noFill/>
            <a:miter lim="800000"/>
            <a:headEnd/>
            <a:tailEnd/>
          </a:ln>
        </p:spPr>
      </p:pic>
      <p:pic>
        <p:nvPicPr>
          <p:cNvPr id="6149" name="Picture 15" descr="IMAGE0003"/>
          <p:cNvPicPr>
            <a:picLocks noChangeAspect="1" noChangeArrowheads="1"/>
          </p:cNvPicPr>
          <p:nvPr/>
        </p:nvPicPr>
        <p:blipFill>
          <a:blip r:embed="rId3"/>
          <a:srcRect/>
          <a:stretch>
            <a:fillRect/>
          </a:stretch>
        </p:blipFill>
        <p:spPr bwMode="auto">
          <a:xfrm>
            <a:off x="0" y="1905000"/>
            <a:ext cx="2743200" cy="2209800"/>
          </a:xfrm>
          <a:prstGeom prst="rect">
            <a:avLst/>
          </a:prstGeom>
          <a:noFill/>
          <a:ln w="9525">
            <a:noFill/>
            <a:miter lim="800000"/>
            <a:headEnd/>
            <a:tailEnd/>
          </a:ln>
        </p:spPr>
      </p:pic>
      <p:pic>
        <p:nvPicPr>
          <p:cNvPr id="6150" name="Picture 16" descr="IMAGE0004"/>
          <p:cNvPicPr>
            <a:picLocks noChangeAspect="1" noChangeArrowheads="1"/>
          </p:cNvPicPr>
          <p:nvPr/>
        </p:nvPicPr>
        <p:blipFill>
          <a:blip r:embed="rId4"/>
          <a:srcRect/>
          <a:stretch>
            <a:fillRect/>
          </a:stretch>
        </p:blipFill>
        <p:spPr bwMode="auto">
          <a:xfrm>
            <a:off x="2971800" y="1905000"/>
            <a:ext cx="2819400" cy="2133600"/>
          </a:xfrm>
          <a:prstGeom prst="rect">
            <a:avLst/>
          </a:prstGeom>
          <a:noFill/>
          <a:ln w="9525">
            <a:noFill/>
            <a:miter lim="800000"/>
            <a:headEnd/>
            <a:tailEnd/>
          </a:ln>
        </p:spPr>
      </p:pic>
      <p:pic>
        <p:nvPicPr>
          <p:cNvPr id="6151" name="Picture 17" descr="IMAGE0005"/>
          <p:cNvPicPr>
            <a:picLocks noChangeAspect="1" noChangeArrowheads="1"/>
          </p:cNvPicPr>
          <p:nvPr/>
        </p:nvPicPr>
        <p:blipFill>
          <a:blip r:embed="rId5"/>
          <a:srcRect/>
          <a:stretch>
            <a:fillRect/>
          </a:stretch>
        </p:blipFill>
        <p:spPr bwMode="auto">
          <a:xfrm>
            <a:off x="6019800" y="1905000"/>
            <a:ext cx="3124200" cy="2057400"/>
          </a:xfrm>
          <a:prstGeom prst="rect">
            <a:avLst/>
          </a:prstGeom>
          <a:noFill/>
          <a:ln w="9525">
            <a:noFill/>
            <a:miter lim="800000"/>
            <a:headEnd/>
            <a:tailEnd/>
          </a:ln>
        </p:spPr>
      </p:pic>
      <p:pic>
        <p:nvPicPr>
          <p:cNvPr id="6152" name="Picture 18" descr="IMAGE0006"/>
          <p:cNvPicPr>
            <a:picLocks noChangeAspect="1" noChangeArrowheads="1"/>
          </p:cNvPicPr>
          <p:nvPr/>
        </p:nvPicPr>
        <p:blipFill>
          <a:blip r:embed="rId6"/>
          <a:srcRect/>
          <a:stretch>
            <a:fillRect/>
          </a:stretch>
        </p:blipFill>
        <p:spPr bwMode="auto">
          <a:xfrm>
            <a:off x="190500" y="4227513"/>
            <a:ext cx="4000500" cy="263048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smtClean="0"/>
          </a:p>
        </p:txBody>
      </p:sp>
      <p:pic>
        <p:nvPicPr>
          <p:cNvPr id="7171" name="Picture 4" descr="IMAGE0003"/>
          <p:cNvPicPr>
            <a:picLocks noGrp="1"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ltLang="en-US" smtClean="0"/>
          </a:p>
        </p:txBody>
      </p:sp>
      <p:pic>
        <p:nvPicPr>
          <p:cNvPr id="8195" name="Picture 4" descr="IMAGE0004"/>
          <p:cNvPicPr>
            <a:picLocks noGrp="1"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sp>
        <p:nvSpPr>
          <p:cNvPr id="9219" name="Rectangle 3"/>
          <p:cNvSpPr>
            <a:spLocks noGrp="1" noChangeArrowheads="1"/>
          </p:cNvSpPr>
          <p:nvPr>
            <p:ph type="body" idx="1"/>
          </p:nvPr>
        </p:nvSpPr>
        <p:spPr/>
        <p:txBody>
          <a:bodyPr/>
          <a:lstStyle/>
          <a:p>
            <a:pPr eaLnBrk="1" hangingPunct="1"/>
            <a:endParaRPr lang="en-US" altLang="en-US" smtClean="0"/>
          </a:p>
        </p:txBody>
      </p:sp>
      <p:pic>
        <p:nvPicPr>
          <p:cNvPr id="9220" name="Picture 4" descr="IMAGE000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2426848"/>
  <p:tag name="VIOLETTITLE" val="Bài 8. Vệ sinh cơ quan tuần hoàn"/>
  <p:tag name="VIOLETLESSON" val="8"/>
  <p:tag name="VIOLETCATID" val="2219"/>
  <p:tag name="VIOLETSUBJECT" val="Tự nhiên và Xã hội 3"/>
  <p:tag name="VIOLETAUTHORID" val="10264440"/>
  <p:tag name="VIOLETAUTHORNAME" val="Lê Thị Thanh"/>
  <p:tag name="VIOLETAUTHORAVATAR" val="no_avatarf.jpg"/>
  <p:tag name="VIOLETAUTHORADDRESS" val="Trường tiểu học  Sơn Tân - Hà Tĩnh"/>
  <p:tag name="VIOLETAUTHORHOMEPAGE" val="http://violet.vn/thanhthst"/>
  <p:tag name="VIOLETDATE" val="2018-09-30 04:56:57"/>
  <p:tag name="VIOLETHIT" val="34"/>
  <p:tag name="VIOLETLIKE" val="0"/>
  <p:tag name="MMPROD_NEXTUNIQUEID" val="10010"/>
  <p:tag name="MMPROD_UIDATA" val="&lt;database version=&quot;7.0&quot;&gt;&lt;object type=&quot;1&quot; unique_id=&quot;10001&quot;&gt;&lt;object type=&quot;2&quot; unique_id=&quot;10244&quot;&gt;&lt;object type=&quot;3&quot; unique_id=&quot;10246&quot;&gt;&lt;property id=&quot;20148&quot; value=&quot;5&quot;/&gt;&lt;property id=&quot;20300&quot; value=&quot;Slide 2&quot;/&gt;&lt;property id=&quot;20307&quot; value=&quot;380&quot;/&gt;&lt;/object&gt;&lt;object type=&quot;3&quot; unique_id=&quot;10247&quot;&gt;&lt;property id=&quot;20148&quot; value=&quot;5&quot;/&gt;&lt;property id=&quot;20300&quot; value=&quot;Slide 4&quot;/&gt;&lt;property id=&quot;20307&quot; value=&quot;382&quot;/&gt;&lt;/object&gt;&lt;object type=&quot;3&quot; unique_id=&quot;10248&quot;&gt;&lt;property id=&quot;20148&quot; value=&quot;5&quot;/&gt;&lt;property id=&quot;20300&quot; value=&quot;Slide 5&quot;/&gt;&lt;property id=&quot;20307&quot; value=&quot;342&quot;/&gt;&lt;/object&gt;&lt;object type=&quot;3&quot; unique_id=&quot;10249&quot;&gt;&lt;property id=&quot;20148&quot; value=&quot;5&quot;/&gt;&lt;property id=&quot;20300&quot; value=&quot;Slide 6&quot;/&gt;&lt;property id=&quot;20307&quot; value=&quot;347&quot;/&gt;&lt;/object&gt;&lt;object type=&quot;3&quot; unique_id=&quot;10250&quot;&gt;&lt;property id=&quot;20148&quot; value=&quot;5&quot;/&gt;&lt;property id=&quot;20300&quot; value=&quot;Slide 7&quot;/&gt;&lt;property id=&quot;20307&quot; value=&quot;387&quot;/&gt;&lt;/object&gt;&lt;object type=&quot;3&quot; unique_id=&quot;10251&quot;&gt;&lt;property id=&quot;20148&quot; value=&quot;5&quot;/&gt;&lt;property id=&quot;20300&quot; value=&quot;Slide 8&quot;/&gt;&lt;property id=&quot;20307&quot; value=&quot;389&quot;/&gt;&lt;/object&gt;&lt;object type=&quot;3&quot; unique_id=&quot;10252&quot;&gt;&lt;property id=&quot;20148&quot; value=&quot;5&quot;/&gt;&lt;property id=&quot;20300&quot; value=&quot;Slide 9&quot;/&gt;&lt;property id=&quot;20307&quot; value=&quot;393&quot;/&gt;&lt;/object&gt;&lt;object type=&quot;3&quot; unique_id=&quot;10253&quot;&gt;&lt;property id=&quot;20148&quot; value=&quot;5&quot;/&gt;&lt;property id=&quot;20300&quot; value=&quot;Slide 10&quot;/&gt;&lt;property id=&quot;20307&quot; value=&quot;371&quot;/&gt;&lt;/object&gt;&lt;object type=&quot;3&quot; unique_id=&quot;10254&quot;&gt;&lt;property id=&quot;20148&quot; value=&quot;5&quot;/&gt;&lt;property id=&quot;20300&quot; value=&quot;Slide 11&quot;/&gt;&lt;property id=&quot;20307&quot; value=&quot;392&quot;/&gt;&lt;/object&gt;&lt;object type=&quot;3&quot; unique_id=&quot;10255&quot;&gt;&lt;property id=&quot;20148&quot; value=&quot;5&quot;/&gt;&lt;property id=&quot;20300&quot; value=&quot;Slide 12&quot;/&gt;&lt;property id=&quot;20307&quot; value=&quot;391&quot;/&gt;&lt;/object&gt;&lt;object type=&quot;3&quot; unique_id=&quot;10256&quot;&gt;&lt;property id=&quot;20148&quot; value=&quot;5&quot;/&gt;&lt;property id=&quot;20300&quot; value=&quot;Slide 13&quot;/&gt;&lt;property id=&quot;20307&quot; value=&quot;372&quot;/&gt;&lt;/object&gt;&lt;object type=&quot;3&quot; unique_id=&quot;10257&quot;&gt;&lt;property id=&quot;20148&quot; value=&quot;5&quot;/&gt;&lt;property id=&quot;20300&quot; value=&quot;Slide 14&quot;/&gt;&lt;property id=&quot;20307&quot; value=&quot;353&quot;/&gt;&lt;/object&gt;&lt;object type=&quot;3&quot; unique_id=&quot;10258&quot;&gt;&lt;property id=&quot;20148&quot; value=&quot;5&quot;/&gt;&lt;property id=&quot;20300&quot; value=&quot;Slide 15&quot;/&gt;&lt;property id=&quot;20307&quot; value=&quot;377&quot;/&gt;&lt;/object&gt;&lt;object type=&quot;3&quot; unique_id=&quot;10259&quot;&gt;&lt;property id=&quot;20148&quot; value=&quot;5&quot;/&gt;&lt;property id=&quot;20300&quot; value=&quot;Slide 16&quot;/&gt;&lt;property id=&quot;20307&quot; value=&quot;365&quot;/&gt;&lt;/object&gt;&lt;object type=&quot;3&quot; unique_id=&quot;11130&quot;&gt;&lt;property id=&quot;20148&quot; value=&quot;5&quot;/&gt;&lt;property id=&quot;20300&quot; value=&quot;Slide 1&quot;/&gt;&lt;property id=&quot;20307&quot; value=&quot;394&quot;/&gt;&lt;/object&gt;&lt;object type=&quot;3&quot; unique_id=&quot;11131&quot;&gt;&lt;property id=&quot;20148&quot; value=&quot;5&quot;/&gt;&lt;property id=&quot;20300&quot; value=&quot;Slide 3&quot;/&gt;&lt;property id=&quot;20307&quot; value=&quot;395&quot;/&gt;&lt;/object&gt;&lt;/object&gt;&lt;object type=&quot;8&quot; unique_id=&quot;10276&quot;&gt;&lt;/object&gt;&lt;/object&gt;&lt;/database&gt;"/>
  <p:tag name="SECTOMILLISECCONVERTED"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2388</TotalTime>
  <Words>374</Words>
  <Application>Microsoft Office PowerPoint</Application>
  <PresentationFormat>On-screen Show (4:3)</PresentationFormat>
  <Paragraphs>44</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huy</dc:creator>
  <cp:lastModifiedBy>Administrator</cp:lastModifiedBy>
  <cp:revision>172</cp:revision>
  <dcterms:created xsi:type="dcterms:W3CDTF">2000-02-25T09:52:29Z</dcterms:created>
  <dcterms:modified xsi:type="dcterms:W3CDTF">2018-10-05T01:30:49Z</dcterms:modified>
</cp:coreProperties>
</file>